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709" r:id="rId5"/>
  </p:sldMasterIdLst>
  <p:notesMasterIdLst>
    <p:notesMasterId r:id="rId73"/>
  </p:notesMasterIdLst>
  <p:sldIdLst>
    <p:sldId id="315" r:id="rId6"/>
    <p:sldId id="268" r:id="rId7"/>
    <p:sldId id="304" r:id="rId8"/>
    <p:sldId id="318" r:id="rId9"/>
    <p:sldId id="321" r:id="rId10"/>
    <p:sldId id="386" r:id="rId11"/>
    <p:sldId id="385" r:id="rId12"/>
    <p:sldId id="388" r:id="rId13"/>
    <p:sldId id="333" r:id="rId14"/>
    <p:sldId id="390" r:id="rId15"/>
    <p:sldId id="391" r:id="rId16"/>
    <p:sldId id="392" r:id="rId17"/>
    <p:sldId id="396" r:id="rId18"/>
    <p:sldId id="395" r:id="rId19"/>
    <p:sldId id="400" r:id="rId20"/>
    <p:sldId id="401" r:id="rId21"/>
    <p:sldId id="403" r:id="rId22"/>
    <p:sldId id="404" r:id="rId23"/>
    <p:sldId id="405" r:id="rId24"/>
    <p:sldId id="406" r:id="rId25"/>
    <p:sldId id="408" r:id="rId26"/>
    <p:sldId id="407" r:id="rId27"/>
    <p:sldId id="409" r:id="rId28"/>
    <p:sldId id="410" r:id="rId29"/>
    <p:sldId id="411" r:id="rId30"/>
    <p:sldId id="412" r:id="rId31"/>
    <p:sldId id="413" r:id="rId32"/>
    <p:sldId id="414" r:id="rId33"/>
    <p:sldId id="415" r:id="rId34"/>
    <p:sldId id="416" r:id="rId35"/>
    <p:sldId id="417" r:id="rId36"/>
    <p:sldId id="418" r:id="rId37"/>
    <p:sldId id="419" r:id="rId38"/>
    <p:sldId id="420" r:id="rId39"/>
    <p:sldId id="421" r:id="rId40"/>
    <p:sldId id="423" r:id="rId41"/>
    <p:sldId id="424" r:id="rId42"/>
    <p:sldId id="426" r:id="rId43"/>
    <p:sldId id="427" r:id="rId44"/>
    <p:sldId id="428" r:id="rId45"/>
    <p:sldId id="429" r:id="rId46"/>
    <p:sldId id="430" r:id="rId47"/>
    <p:sldId id="431" r:id="rId48"/>
    <p:sldId id="432" r:id="rId49"/>
    <p:sldId id="434" r:id="rId50"/>
    <p:sldId id="435" r:id="rId51"/>
    <p:sldId id="436" r:id="rId52"/>
    <p:sldId id="398" r:id="rId53"/>
    <p:sldId id="438" r:id="rId54"/>
    <p:sldId id="439" r:id="rId55"/>
    <p:sldId id="440" r:id="rId56"/>
    <p:sldId id="442" r:id="rId57"/>
    <p:sldId id="443" r:id="rId58"/>
    <p:sldId id="444" r:id="rId59"/>
    <p:sldId id="445" r:id="rId60"/>
    <p:sldId id="446" r:id="rId61"/>
    <p:sldId id="447" r:id="rId62"/>
    <p:sldId id="448" r:id="rId63"/>
    <p:sldId id="397" r:id="rId64"/>
    <p:sldId id="393" r:id="rId65"/>
    <p:sldId id="449" r:id="rId66"/>
    <p:sldId id="451" r:id="rId67"/>
    <p:sldId id="452" r:id="rId68"/>
    <p:sldId id="453" r:id="rId69"/>
    <p:sldId id="347" r:id="rId70"/>
    <p:sldId id="383" r:id="rId71"/>
    <p:sldId id="287" r:id="rId72"/>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ady, Paige" initials="AP" lastIdx="2" clrIdx="0">
    <p:extLst>
      <p:ext uri="{19B8F6BF-5375-455C-9EA6-DF929625EA0E}">
        <p15:presenceInfo xmlns:p15="http://schemas.microsoft.com/office/powerpoint/2012/main" userId="S-1-5-21-957651104-916166795-1467990369-3358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666B97C-D72C-132F-FF9B-23D0DB0436D9}" v="1" dt="2025-02-21T13:21:31.9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560" y="48"/>
      </p:cViewPr>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16" Type="http://schemas.openxmlformats.org/officeDocument/2006/relationships/slide" Target="slides/slide1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commentAuthors" Target="commentAuthors.xml"/><Relationship Id="rId79" Type="http://schemas.microsoft.com/office/2015/10/relationships/revisionInfo" Target="revisionInfo.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notesMaster" Target="notesMasters/notesMaster1.xml"/><Relationship Id="rId78"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29" Type="http://schemas.openxmlformats.org/officeDocument/2006/relationships/slide" Target="slides/slide2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8484E-BC3A-9543-AB56-A4E7FB71CB30}" type="datetimeFigureOut">
              <a:rPr lang="en-US" smtClean="0"/>
              <a:t>11/20/2025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3A1F8-F7B6-2948-ACE3-58EA3E54B0DA}" type="slidenum">
              <a:rPr lang="en-US" smtClean="0"/>
              <a:t>‹#›</a:t>
            </a:fld>
            <a:endParaRPr lang="en-US"/>
          </a:p>
        </p:txBody>
      </p:sp>
    </p:spTree>
    <p:extLst>
      <p:ext uri="{BB962C8B-B14F-4D97-AF65-F5344CB8AC3E}">
        <p14:creationId xmlns:p14="http://schemas.microsoft.com/office/powerpoint/2010/main" val="2551857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Graysca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9689" y="415715"/>
            <a:ext cx="1263543" cy="618329"/>
          </a:xfrm>
          <a:prstGeom prst="rect">
            <a:avLst/>
          </a:prstGeom>
        </p:spPr>
      </p:pic>
      <p:sp>
        <p:nvSpPr>
          <p:cNvPr id="2" name="Title 1"/>
          <p:cNvSpPr>
            <a:spLocks noGrp="1"/>
          </p:cNvSpPr>
          <p:nvPr>
            <p:ph type="ctrTitle" hasCustomPrompt="1"/>
          </p:nvPr>
        </p:nvSpPr>
        <p:spPr>
          <a:xfrm>
            <a:off x="457200" y="2571750"/>
            <a:ext cx="4000500" cy="844701"/>
          </a:xfrm>
        </p:spPr>
        <p:txBody>
          <a:bodyPr tIns="0" bIns="0" anchor="b">
            <a:noAutofit/>
          </a:bodyPr>
          <a:lstStyle>
            <a:lvl1pPr algn="l">
              <a:defRPr sz="2400">
                <a:solidFill>
                  <a:schemeClr val="tx2"/>
                </a:solidFill>
                <a:latin typeface="+mj-lt"/>
              </a:defRPr>
            </a:lvl1pPr>
          </a:lstStyle>
          <a:p>
            <a:r>
              <a:rPr lang="en-US"/>
              <a:t>Click to edit Master </a:t>
            </a:r>
            <a:br>
              <a:rPr lang="en-US"/>
            </a:br>
            <a:r>
              <a:rPr lang="en-US"/>
              <a:t>title style</a:t>
            </a:r>
          </a:p>
        </p:txBody>
      </p:sp>
      <p:sp>
        <p:nvSpPr>
          <p:cNvPr id="3" name="Subtitle 2"/>
          <p:cNvSpPr>
            <a:spLocks noGrp="1"/>
          </p:cNvSpPr>
          <p:nvPr>
            <p:ph type="subTitle" idx="1"/>
          </p:nvPr>
        </p:nvSpPr>
        <p:spPr>
          <a:xfrm>
            <a:off x="457200" y="3565419"/>
            <a:ext cx="4000500" cy="230726"/>
          </a:xfrm>
        </p:spPr>
        <p:txBody>
          <a:bodyPr tIns="0" bIns="0">
            <a:noAutofit/>
          </a:bodyPr>
          <a:lstStyle>
            <a:lvl1pPr marL="0" indent="0" algn="l">
              <a:buNone/>
              <a:defRPr sz="1400">
                <a:solidFill>
                  <a:schemeClr val="tx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Text Placeholder 8">
            <a:extLst>
              <a:ext uri="{FF2B5EF4-FFF2-40B4-BE49-F238E27FC236}">
                <a16:creationId xmlns:a16="http://schemas.microsoft.com/office/drawing/2014/main" id="{CA22BEC9-21FC-D546-A4C8-48104A9DA140}"/>
              </a:ext>
            </a:extLst>
          </p:cNvPr>
          <p:cNvSpPr>
            <a:spLocks noGrp="1"/>
          </p:cNvSpPr>
          <p:nvPr>
            <p:ph type="body" sz="quarter" idx="10" hasCustomPrompt="1"/>
          </p:nvPr>
        </p:nvSpPr>
        <p:spPr>
          <a:xfrm>
            <a:off x="462756" y="4527139"/>
            <a:ext cx="2351088" cy="140111"/>
          </a:xfrm>
        </p:spPr>
        <p:txBody>
          <a:bodyPr tIns="0" bIns="0">
            <a:noAutofit/>
          </a:bodyPr>
          <a:lstStyle>
            <a:lvl1pPr>
              <a:defRPr sz="800">
                <a:solidFill>
                  <a:schemeClr val="tx2"/>
                </a:solidFill>
                <a:latin typeface="+mj-lt"/>
              </a:defRPr>
            </a:lvl1pPr>
          </a:lstStyle>
          <a:p>
            <a:pPr lvl="0"/>
            <a:r>
              <a:rPr lang="en-US"/>
              <a:t>Month DD, YYYY</a:t>
            </a:r>
          </a:p>
        </p:txBody>
      </p:sp>
      <p:cxnSp>
        <p:nvCxnSpPr>
          <p:cNvPr id="12" name="Straight Connector 11">
            <a:extLst>
              <a:ext uri="{FF2B5EF4-FFF2-40B4-BE49-F238E27FC236}">
                <a16:creationId xmlns:a16="http://schemas.microsoft.com/office/drawing/2014/main" id="{00E0FADC-34E3-4D4A-9BFE-0F4876E9507F}"/>
              </a:ext>
            </a:extLst>
          </p:cNvPr>
          <p:cNvCxnSpPr/>
          <p:nvPr userDrawn="1"/>
        </p:nvCxnSpPr>
        <p:spPr>
          <a:xfrm flipH="1">
            <a:off x="457200" y="3952754"/>
            <a:ext cx="92075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67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536F42-CB4E-504A-91A0-9677409B25FF}"/>
              </a:ext>
            </a:extLst>
          </p:cNvPr>
          <p:cNvSpPr txBox="1"/>
          <p:nvPr userDrawn="1"/>
        </p:nvSpPr>
        <p:spPr>
          <a:xfrm>
            <a:off x="915810" y="2433250"/>
            <a:ext cx="969081" cy="276999"/>
          </a:xfrm>
          <a:prstGeom prst="rect">
            <a:avLst/>
          </a:prstGeom>
          <a:noFill/>
        </p:spPr>
        <p:txBody>
          <a:bodyPr wrap="square" lIns="0" tIns="0" rIns="0" bIns="0" rtlCol="0">
            <a:spAutoFit/>
          </a:bodyPr>
          <a:lstStyle/>
          <a:p>
            <a:pPr algn="r"/>
            <a:r>
              <a:rPr lang="en-US" sz="1800">
                <a:solidFill>
                  <a:schemeClr val="bg1"/>
                </a:solidFill>
              </a:rPr>
              <a:t>AGENDA</a:t>
            </a:r>
          </a:p>
        </p:txBody>
      </p:sp>
      <p:cxnSp>
        <p:nvCxnSpPr>
          <p:cNvPr id="4" name="Straight Connector 3">
            <a:extLst>
              <a:ext uri="{FF2B5EF4-FFF2-40B4-BE49-F238E27FC236}">
                <a16:creationId xmlns:a16="http://schemas.microsoft.com/office/drawing/2014/main" id="{BA0FB763-1461-2A45-9497-5F9F984DDA73}"/>
              </a:ext>
            </a:extLst>
          </p:cNvPr>
          <p:cNvCxnSpPr/>
          <p:nvPr userDrawn="1"/>
        </p:nvCxnSpPr>
        <p:spPr>
          <a:xfrm>
            <a:off x="2336800" y="438150"/>
            <a:ext cx="0" cy="4096639"/>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A8DDF1EA-B62B-2A4A-8021-DF20E06AE767}"/>
              </a:ext>
            </a:extLst>
          </p:cNvPr>
          <p:cNvSpPr>
            <a:spLocks noGrp="1"/>
          </p:cNvSpPr>
          <p:nvPr>
            <p:ph type="body" sz="quarter" idx="10" hasCustomPrompt="1"/>
          </p:nvPr>
        </p:nvSpPr>
        <p:spPr>
          <a:xfrm>
            <a:off x="2828309" y="560070"/>
            <a:ext cx="530401" cy="4023360"/>
          </a:xfrm>
        </p:spPr>
        <p:txBody>
          <a:bodyPr anchor="ctr"/>
          <a:lstStyle>
            <a:lvl1pPr>
              <a:lnSpc>
                <a:spcPts val="4000"/>
              </a:lnSpc>
              <a:spcBef>
                <a:spcPts val="0"/>
              </a:spcBef>
              <a:defRPr sz="2400">
                <a:solidFill>
                  <a:schemeClr val="accent3"/>
                </a:solidFill>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
        <p:nvSpPr>
          <p:cNvPr id="12" name="Text Placeholder 11">
            <a:extLst>
              <a:ext uri="{FF2B5EF4-FFF2-40B4-BE49-F238E27FC236}">
                <a16:creationId xmlns:a16="http://schemas.microsoft.com/office/drawing/2014/main" id="{112CA53A-4800-2F46-BBFF-5887883546E7}"/>
              </a:ext>
            </a:extLst>
          </p:cNvPr>
          <p:cNvSpPr>
            <a:spLocks noGrp="1"/>
          </p:cNvSpPr>
          <p:nvPr>
            <p:ph type="body" sz="quarter" idx="11" hasCustomPrompt="1"/>
          </p:nvPr>
        </p:nvSpPr>
        <p:spPr>
          <a:xfrm>
            <a:off x="3415942" y="550739"/>
            <a:ext cx="5257627" cy="4023360"/>
          </a:xfrm>
        </p:spPr>
        <p:txBody>
          <a:bodyPr anchor="ctr">
            <a:noAutofit/>
          </a:bodyPr>
          <a:lstStyle>
            <a:lvl1pPr marL="0" marR="0" indent="0" algn="l" defTabSz="685800" rtl="0" eaLnBrk="1" fontAlgn="auto" latinLnBrk="0" hangingPunct="1">
              <a:lnSpc>
                <a:spcPts val="4000"/>
              </a:lnSpc>
              <a:spcBef>
                <a:spcPts val="0"/>
              </a:spcBef>
              <a:spcAft>
                <a:spcPts val="0"/>
              </a:spcAft>
              <a:buClrTx/>
              <a:buSzTx/>
              <a:buFont typeface="Arial" panose="020B0604020202020204" pitchFamily="34" charset="0"/>
              <a:buNone/>
              <a:tabLst/>
              <a:defRPr sz="1400"/>
            </a:lvl1pPr>
          </a:lstStyle>
          <a:p>
            <a:pPr lvl="0"/>
            <a:r>
              <a:rPr lang="en-US"/>
              <a:t>Section title</a:t>
            </a:r>
          </a:p>
          <a:p>
            <a:pPr lvl="0"/>
            <a:r>
              <a:rPr lang="en-US"/>
              <a:t>Section title</a:t>
            </a:r>
          </a:p>
          <a:p>
            <a:pPr lvl="0"/>
            <a:r>
              <a:rPr lang="en-US"/>
              <a:t>Section title</a:t>
            </a:r>
          </a:p>
          <a:p>
            <a:pPr lvl="0"/>
            <a:r>
              <a:rPr lang="en-US"/>
              <a:t>Section title</a:t>
            </a:r>
          </a:p>
          <a:p>
            <a:pPr lvl="0"/>
            <a:r>
              <a:rPr lang="en-US"/>
              <a:t>Section title</a:t>
            </a:r>
          </a:p>
          <a:p>
            <a:pPr lvl="0"/>
            <a:r>
              <a:rPr lang="en-US"/>
              <a:t>Section title</a:t>
            </a:r>
          </a:p>
          <a:p>
            <a:pPr lvl="0"/>
            <a:r>
              <a:rPr lang="en-US"/>
              <a:t>Section title</a:t>
            </a:r>
          </a:p>
          <a:p>
            <a:pPr lvl="0"/>
            <a:r>
              <a:rPr lang="en-US"/>
              <a:t>Section title</a:t>
            </a:r>
          </a:p>
        </p:txBody>
      </p:sp>
      <p:sp>
        <p:nvSpPr>
          <p:cNvPr id="3" name="Rectangle 2"/>
          <p:cNvSpPr/>
          <p:nvPr userDrawn="1"/>
        </p:nvSpPr>
        <p:spPr>
          <a:xfrm>
            <a:off x="0" y="0"/>
            <a:ext cx="387178" cy="8814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200">
              <a:solidFill>
                <a:schemeClr val="bg1"/>
              </a:solidFill>
            </a:endParaRPr>
          </a:p>
        </p:txBody>
      </p:sp>
    </p:spTree>
    <p:extLst>
      <p:ext uri="{BB962C8B-B14F-4D97-AF65-F5344CB8AC3E}">
        <p14:creationId xmlns:p14="http://schemas.microsoft.com/office/powerpoint/2010/main" val="130258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photo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tIns="0" bIns="0"/>
          <a:lstStyle/>
          <a:p>
            <a:r>
              <a:rPr lang="en-US"/>
              <a:t>Click to edit header (Arial Bold 20 </a:t>
            </a:r>
            <a:r>
              <a:rPr lang="en-US" err="1"/>
              <a:t>pt</a:t>
            </a:r>
            <a:r>
              <a:rPr lang="en-US"/>
              <a:t>, black)</a:t>
            </a:r>
          </a:p>
        </p:txBody>
      </p:sp>
      <p:sp>
        <p:nvSpPr>
          <p:cNvPr id="3" name="Content Placeholder 2"/>
          <p:cNvSpPr>
            <a:spLocks noGrp="1"/>
          </p:cNvSpPr>
          <p:nvPr>
            <p:ph idx="1" hasCustomPrompt="1"/>
          </p:nvPr>
        </p:nvSpPr>
        <p:spPr>
          <a:xfrm>
            <a:off x="457200" y="3407830"/>
            <a:ext cx="1884066" cy="180872"/>
          </a:xfrm>
        </p:spPr>
        <p:txBody>
          <a:bodyPr tIns="0" bIns="0" anchor="b"/>
          <a:lstStyle>
            <a:lvl1pPr algn="ctr">
              <a:spcBef>
                <a:spcPts val="0"/>
              </a:spcBef>
              <a:defRPr sz="1400" b="1"/>
            </a:lvl1pPr>
          </a:lstStyle>
          <a:p>
            <a:pPr lvl="0"/>
            <a:r>
              <a:rPr lang="en-US" err="1"/>
              <a:t>Firstname</a:t>
            </a:r>
            <a:r>
              <a:rPr lang="en-US"/>
              <a:t> </a:t>
            </a:r>
            <a:r>
              <a:rPr lang="en-US" err="1"/>
              <a:t>Lastname</a:t>
            </a:r>
            <a:endParaRPr lang="en-US"/>
          </a:p>
        </p:txBody>
      </p:sp>
      <p:sp>
        <p:nvSpPr>
          <p:cNvPr id="12" name="Content Placeholder 2">
            <a:extLst>
              <a:ext uri="{FF2B5EF4-FFF2-40B4-BE49-F238E27FC236}">
                <a16:creationId xmlns:a16="http://schemas.microsoft.com/office/drawing/2014/main" id="{FA2B738D-D365-2D40-854D-B1A4453C2536}"/>
              </a:ext>
            </a:extLst>
          </p:cNvPr>
          <p:cNvSpPr>
            <a:spLocks noGrp="1"/>
          </p:cNvSpPr>
          <p:nvPr>
            <p:ph idx="10" hasCustomPrompt="1"/>
          </p:nvPr>
        </p:nvSpPr>
        <p:spPr>
          <a:xfrm>
            <a:off x="457200" y="3645698"/>
            <a:ext cx="1884066" cy="180872"/>
          </a:xfrm>
        </p:spPr>
        <p:txBody>
          <a:bodyPr tIns="0" bIns="0"/>
          <a:lstStyle>
            <a:lvl1pPr algn="ctr">
              <a:spcBef>
                <a:spcPts val="0"/>
              </a:spcBef>
              <a:defRPr sz="1400" b="0"/>
            </a:lvl1pPr>
          </a:lstStyle>
          <a:p>
            <a:pPr lvl="0"/>
            <a:r>
              <a:rPr lang="en-US"/>
              <a:t>Title</a:t>
            </a:r>
          </a:p>
        </p:txBody>
      </p:sp>
      <p:sp>
        <p:nvSpPr>
          <p:cNvPr id="13" name="Picture Placeholder 12">
            <a:extLst>
              <a:ext uri="{FF2B5EF4-FFF2-40B4-BE49-F238E27FC236}">
                <a16:creationId xmlns:a16="http://schemas.microsoft.com/office/drawing/2014/main" id="{5106873E-C6BC-3745-B0E6-7DA59465F494}"/>
              </a:ext>
            </a:extLst>
          </p:cNvPr>
          <p:cNvSpPr>
            <a:spLocks noGrp="1"/>
          </p:cNvSpPr>
          <p:nvPr>
            <p:ph type="pic" sz="quarter" idx="11"/>
          </p:nvPr>
        </p:nvSpPr>
        <p:spPr>
          <a:xfrm>
            <a:off x="457200" y="1292562"/>
            <a:ext cx="1884363" cy="1884362"/>
          </a:xfrm>
        </p:spPr>
        <p:txBody>
          <a:bodyPr/>
          <a:lstStyle/>
          <a:p>
            <a:endParaRPr lang="en-US"/>
          </a:p>
        </p:txBody>
      </p:sp>
      <p:sp>
        <p:nvSpPr>
          <p:cNvPr id="14" name="Content Placeholder 2">
            <a:extLst>
              <a:ext uri="{FF2B5EF4-FFF2-40B4-BE49-F238E27FC236}">
                <a16:creationId xmlns:a16="http://schemas.microsoft.com/office/drawing/2014/main" id="{33B9BACD-503D-9F42-9DF1-648917E19B70}"/>
              </a:ext>
            </a:extLst>
          </p:cNvPr>
          <p:cNvSpPr>
            <a:spLocks noGrp="1"/>
          </p:cNvSpPr>
          <p:nvPr>
            <p:ph idx="12" hasCustomPrompt="1"/>
          </p:nvPr>
        </p:nvSpPr>
        <p:spPr>
          <a:xfrm>
            <a:off x="2567354" y="3407830"/>
            <a:ext cx="1884066" cy="180872"/>
          </a:xfrm>
        </p:spPr>
        <p:txBody>
          <a:bodyPr tIns="0" bIns="0" anchor="b"/>
          <a:lstStyle>
            <a:lvl1pPr algn="ctr">
              <a:spcBef>
                <a:spcPts val="0"/>
              </a:spcBef>
              <a:defRPr sz="1400" b="1"/>
            </a:lvl1pPr>
          </a:lstStyle>
          <a:p>
            <a:pPr lvl="0"/>
            <a:r>
              <a:rPr lang="en-US" err="1"/>
              <a:t>Firstname</a:t>
            </a:r>
            <a:r>
              <a:rPr lang="en-US"/>
              <a:t> </a:t>
            </a:r>
            <a:r>
              <a:rPr lang="en-US" err="1"/>
              <a:t>Lastname</a:t>
            </a:r>
            <a:endParaRPr lang="en-US"/>
          </a:p>
        </p:txBody>
      </p:sp>
      <p:sp>
        <p:nvSpPr>
          <p:cNvPr id="15" name="Content Placeholder 2">
            <a:extLst>
              <a:ext uri="{FF2B5EF4-FFF2-40B4-BE49-F238E27FC236}">
                <a16:creationId xmlns:a16="http://schemas.microsoft.com/office/drawing/2014/main" id="{8D283A30-B205-B549-8B52-6394BC64F941}"/>
              </a:ext>
            </a:extLst>
          </p:cNvPr>
          <p:cNvSpPr>
            <a:spLocks noGrp="1"/>
          </p:cNvSpPr>
          <p:nvPr>
            <p:ph idx="13" hasCustomPrompt="1"/>
          </p:nvPr>
        </p:nvSpPr>
        <p:spPr>
          <a:xfrm>
            <a:off x="2567354" y="3645698"/>
            <a:ext cx="1884066" cy="180872"/>
          </a:xfrm>
        </p:spPr>
        <p:txBody>
          <a:bodyPr tIns="0" bIns="0"/>
          <a:lstStyle>
            <a:lvl1pPr algn="ctr">
              <a:spcBef>
                <a:spcPts val="0"/>
              </a:spcBef>
              <a:defRPr sz="1400" b="0"/>
            </a:lvl1pPr>
          </a:lstStyle>
          <a:p>
            <a:pPr lvl="0"/>
            <a:r>
              <a:rPr lang="en-US"/>
              <a:t>Title</a:t>
            </a:r>
          </a:p>
        </p:txBody>
      </p:sp>
      <p:sp>
        <p:nvSpPr>
          <p:cNvPr id="16" name="Picture Placeholder 12">
            <a:extLst>
              <a:ext uri="{FF2B5EF4-FFF2-40B4-BE49-F238E27FC236}">
                <a16:creationId xmlns:a16="http://schemas.microsoft.com/office/drawing/2014/main" id="{197BB462-DDB9-9142-927E-4C0C7CA5987B}"/>
              </a:ext>
            </a:extLst>
          </p:cNvPr>
          <p:cNvSpPr>
            <a:spLocks noGrp="1"/>
          </p:cNvSpPr>
          <p:nvPr>
            <p:ph type="pic" sz="quarter" idx="14"/>
          </p:nvPr>
        </p:nvSpPr>
        <p:spPr>
          <a:xfrm>
            <a:off x="2567354" y="1292562"/>
            <a:ext cx="1884363" cy="1884362"/>
          </a:xfrm>
        </p:spPr>
        <p:txBody>
          <a:bodyPr/>
          <a:lstStyle/>
          <a:p>
            <a:endParaRPr lang="en-US"/>
          </a:p>
        </p:txBody>
      </p:sp>
      <p:sp>
        <p:nvSpPr>
          <p:cNvPr id="17" name="Content Placeholder 2">
            <a:extLst>
              <a:ext uri="{FF2B5EF4-FFF2-40B4-BE49-F238E27FC236}">
                <a16:creationId xmlns:a16="http://schemas.microsoft.com/office/drawing/2014/main" id="{8DAFFE17-DE00-2A4F-B401-5160B48F509B}"/>
              </a:ext>
            </a:extLst>
          </p:cNvPr>
          <p:cNvSpPr>
            <a:spLocks noGrp="1"/>
          </p:cNvSpPr>
          <p:nvPr>
            <p:ph idx="15" hasCustomPrompt="1"/>
          </p:nvPr>
        </p:nvSpPr>
        <p:spPr>
          <a:xfrm>
            <a:off x="4697605" y="3407830"/>
            <a:ext cx="1884066" cy="180872"/>
          </a:xfrm>
        </p:spPr>
        <p:txBody>
          <a:bodyPr tIns="0" bIns="0" anchor="b"/>
          <a:lstStyle>
            <a:lvl1pPr algn="ctr">
              <a:spcBef>
                <a:spcPts val="0"/>
              </a:spcBef>
              <a:defRPr sz="1400" b="1"/>
            </a:lvl1pPr>
          </a:lstStyle>
          <a:p>
            <a:pPr lvl="0"/>
            <a:r>
              <a:rPr lang="en-US" err="1"/>
              <a:t>Firstname</a:t>
            </a:r>
            <a:r>
              <a:rPr lang="en-US"/>
              <a:t> </a:t>
            </a:r>
            <a:r>
              <a:rPr lang="en-US" err="1"/>
              <a:t>Lastname</a:t>
            </a:r>
            <a:endParaRPr lang="en-US"/>
          </a:p>
        </p:txBody>
      </p:sp>
      <p:sp>
        <p:nvSpPr>
          <p:cNvPr id="18" name="Content Placeholder 2">
            <a:extLst>
              <a:ext uri="{FF2B5EF4-FFF2-40B4-BE49-F238E27FC236}">
                <a16:creationId xmlns:a16="http://schemas.microsoft.com/office/drawing/2014/main" id="{4E77E2D8-6915-6F45-863A-68D54F10340E}"/>
              </a:ext>
            </a:extLst>
          </p:cNvPr>
          <p:cNvSpPr>
            <a:spLocks noGrp="1"/>
          </p:cNvSpPr>
          <p:nvPr>
            <p:ph idx="16" hasCustomPrompt="1"/>
          </p:nvPr>
        </p:nvSpPr>
        <p:spPr>
          <a:xfrm>
            <a:off x="4697605" y="3645698"/>
            <a:ext cx="1884066" cy="180872"/>
          </a:xfrm>
        </p:spPr>
        <p:txBody>
          <a:bodyPr tIns="0" bIns="0"/>
          <a:lstStyle>
            <a:lvl1pPr algn="ctr">
              <a:spcBef>
                <a:spcPts val="0"/>
              </a:spcBef>
              <a:defRPr sz="1400" b="0"/>
            </a:lvl1pPr>
          </a:lstStyle>
          <a:p>
            <a:pPr lvl="0"/>
            <a:r>
              <a:rPr lang="en-US"/>
              <a:t>Title</a:t>
            </a:r>
          </a:p>
        </p:txBody>
      </p:sp>
      <p:sp>
        <p:nvSpPr>
          <p:cNvPr id="19" name="Picture Placeholder 12">
            <a:extLst>
              <a:ext uri="{FF2B5EF4-FFF2-40B4-BE49-F238E27FC236}">
                <a16:creationId xmlns:a16="http://schemas.microsoft.com/office/drawing/2014/main" id="{1381B83F-1359-0848-B704-4BFFE43FD052}"/>
              </a:ext>
            </a:extLst>
          </p:cNvPr>
          <p:cNvSpPr>
            <a:spLocks noGrp="1"/>
          </p:cNvSpPr>
          <p:nvPr>
            <p:ph type="pic" sz="quarter" idx="17"/>
          </p:nvPr>
        </p:nvSpPr>
        <p:spPr>
          <a:xfrm>
            <a:off x="4697605" y="1292562"/>
            <a:ext cx="1884363" cy="1884362"/>
          </a:xfrm>
        </p:spPr>
        <p:txBody>
          <a:bodyPr/>
          <a:lstStyle/>
          <a:p>
            <a:endParaRPr lang="en-US"/>
          </a:p>
        </p:txBody>
      </p:sp>
      <p:sp>
        <p:nvSpPr>
          <p:cNvPr id="20" name="Content Placeholder 2">
            <a:extLst>
              <a:ext uri="{FF2B5EF4-FFF2-40B4-BE49-F238E27FC236}">
                <a16:creationId xmlns:a16="http://schemas.microsoft.com/office/drawing/2014/main" id="{1B4D6C07-1FB7-AB4A-90C8-50000D63F278}"/>
              </a:ext>
            </a:extLst>
          </p:cNvPr>
          <p:cNvSpPr>
            <a:spLocks noGrp="1"/>
          </p:cNvSpPr>
          <p:nvPr>
            <p:ph idx="18" hasCustomPrompt="1"/>
          </p:nvPr>
        </p:nvSpPr>
        <p:spPr>
          <a:xfrm>
            <a:off x="6817807" y="3407830"/>
            <a:ext cx="1884066" cy="180872"/>
          </a:xfrm>
        </p:spPr>
        <p:txBody>
          <a:bodyPr tIns="0" bIns="0" anchor="b"/>
          <a:lstStyle>
            <a:lvl1pPr algn="ctr">
              <a:spcBef>
                <a:spcPts val="0"/>
              </a:spcBef>
              <a:defRPr sz="1400" b="1"/>
            </a:lvl1pPr>
          </a:lstStyle>
          <a:p>
            <a:pPr lvl="0"/>
            <a:r>
              <a:rPr lang="en-US" err="1"/>
              <a:t>Firstname</a:t>
            </a:r>
            <a:r>
              <a:rPr lang="en-US"/>
              <a:t> </a:t>
            </a:r>
            <a:r>
              <a:rPr lang="en-US" err="1"/>
              <a:t>Lastname</a:t>
            </a:r>
            <a:endParaRPr lang="en-US"/>
          </a:p>
        </p:txBody>
      </p:sp>
      <p:sp>
        <p:nvSpPr>
          <p:cNvPr id="21" name="Content Placeholder 2">
            <a:extLst>
              <a:ext uri="{FF2B5EF4-FFF2-40B4-BE49-F238E27FC236}">
                <a16:creationId xmlns:a16="http://schemas.microsoft.com/office/drawing/2014/main" id="{8803F065-D850-F145-81EE-8F85BAB99D66}"/>
              </a:ext>
            </a:extLst>
          </p:cNvPr>
          <p:cNvSpPr>
            <a:spLocks noGrp="1"/>
          </p:cNvSpPr>
          <p:nvPr>
            <p:ph idx="19" hasCustomPrompt="1"/>
          </p:nvPr>
        </p:nvSpPr>
        <p:spPr>
          <a:xfrm>
            <a:off x="6817807" y="3645698"/>
            <a:ext cx="1884066" cy="180872"/>
          </a:xfrm>
        </p:spPr>
        <p:txBody>
          <a:bodyPr tIns="0" bIns="0"/>
          <a:lstStyle>
            <a:lvl1pPr algn="ctr">
              <a:spcBef>
                <a:spcPts val="0"/>
              </a:spcBef>
              <a:defRPr sz="1400" b="0"/>
            </a:lvl1pPr>
          </a:lstStyle>
          <a:p>
            <a:pPr lvl="0"/>
            <a:r>
              <a:rPr lang="en-US"/>
              <a:t>Title</a:t>
            </a:r>
          </a:p>
        </p:txBody>
      </p:sp>
      <p:sp>
        <p:nvSpPr>
          <p:cNvPr id="22" name="Picture Placeholder 12">
            <a:extLst>
              <a:ext uri="{FF2B5EF4-FFF2-40B4-BE49-F238E27FC236}">
                <a16:creationId xmlns:a16="http://schemas.microsoft.com/office/drawing/2014/main" id="{D1D8E6F1-F8E3-744E-974E-0AC03EAEB954}"/>
              </a:ext>
            </a:extLst>
          </p:cNvPr>
          <p:cNvSpPr>
            <a:spLocks noGrp="1"/>
          </p:cNvSpPr>
          <p:nvPr>
            <p:ph type="pic" sz="quarter" idx="20"/>
          </p:nvPr>
        </p:nvSpPr>
        <p:spPr>
          <a:xfrm>
            <a:off x="6817807" y="1292562"/>
            <a:ext cx="1884363" cy="1884362"/>
          </a:xfrm>
        </p:spPr>
        <p:txBody>
          <a:bodyPr/>
          <a:lstStyle/>
          <a:p>
            <a:endParaRPr lang="en-US"/>
          </a:p>
        </p:txBody>
      </p:sp>
    </p:spTree>
    <p:extLst>
      <p:ext uri="{BB962C8B-B14F-4D97-AF65-F5344CB8AC3E}">
        <p14:creationId xmlns:p14="http://schemas.microsoft.com/office/powerpoint/2010/main" val="107734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o - two peop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482133" y="1979966"/>
            <a:ext cx="1884066" cy="180872"/>
          </a:xfrm>
        </p:spPr>
        <p:txBody>
          <a:bodyPr tIns="0" bIns="0"/>
          <a:lstStyle>
            <a:lvl1pPr algn="ctr">
              <a:spcBef>
                <a:spcPts val="0"/>
              </a:spcBef>
              <a:defRPr sz="1400" b="1"/>
            </a:lvl1pPr>
          </a:lstStyle>
          <a:p>
            <a:pPr lvl="0"/>
            <a:r>
              <a:rPr lang="en-US" err="1"/>
              <a:t>Firstname</a:t>
            </a:r>
            <a:r>
              <a:rPr lang="en-US"/>
              <a:t> </a:t>
            </a:r>
            <a:r>
              <a:rPr lang="en-US" err="1"/>
              <a:t>Lastname</a:t>
            </a:r>
            <a:endParaRPr lang="en-US"/>
          </a:p>
        </p:txBody>
      </p:sp>
      <p:cxnSp>
        <p:nvCxnSpPr>
          <p:cNvPr id="9" name="Straight Connector 8">
            <a:extLst>
              <a:ext uri="{FF2B5EF4-FFF2-40B4-BE49-F238E27FC236}">
                <a16:creationId xmlns:a16="http://schemas.microsoft.com/office/drawing/2014/main" id="{0DE28399-29DC-804D-A2F4-95C7B06E8EC0}"/>
              </a:ext>
            </a:extLst>
          </p:cNvPr>
          <p:cNvCxnSpPr>
            <a:cxnSpLocks/>
          </p:cNvCxnSpPr>
          <p:nvPr userDrawn="1"/>
        </p:nvCxnSpPr>
        <p:spPr>
          <a:xfrm>
            <a:off x="4572000" y="438150"/>
            <a:ext cx="0" cy="4004138"/>
          </a:xfrm>
          <a:prstGeom prst="line">
            <a:avLst/>
          </a:prstGeom>
          <a:noFill/>
          <a:ln w="25400" cap="flat" cmpd="sng" algn="ctr">
            <a:solidFill>
              <a:srgbClr val="FF9E1B"/>
            </a:solidFill>
            <a:prstDash val="solid"/>
          </a:ln>
          <a:effectLst/>
        </p:spPr>
      </p:cxnSp>
      <p:sp>
        <p:nvSpPr>
          <p:cNvPr id="12" name="Content Placeholder 2">
            <a:extLst>
              <a:ext uri="{FF2B5EF4-FFF2-40B4-BE49-F238E27FC236}">
                <a16:creationId xmlns:a16="http://schemas.microsoft.com/office/drawing/2014/main" id="{FA2B738D-D365-2D40-854D-B1A4453C2536}"/>
              </a:ext>
            </a:extLst>
          </p:cNvPr>
          <p:cNvSpPr>
            <a:spLocks noGrp="1"/>
          </p:cNvSpPr>
          <p:nvPr>
            <p:ph idx="10" hasCustomPrompt="1"/>
          </p:nvPr>
        </p:nvSpPr>
        <p:spPr>
          <a:xfrm>
            <a:off x="1482133" y="2217834"/>
            <a:ext cx="1884066" cy="180872"/>
          </a:xfrm>
        </p:spPr>
        <p:txBody>
          <a:bodyPr tIns="0" bIns="0"/>
          <a:lstStyle>
            <a:lvl1pPr algn="ctr">
              <a:spcBef>
                <a:spcPts val="0"/>
              </a:spcBef>
              <a:defRPr sz="1400" b="0"/>
            </a:lvl1pPr>
          </a:lstStyle>
          <a:p>
            <a:pPr lvl="0"/>
            <a:r>
              <a:rPr lang="en-US"/>
              <a:t>Title</a:t>
            </a:r>
          </a:p>
        </p:txBody>
      </p:sp>
      <p:sp>
        <p:nvSpPr>
          <p:cNvPr id="13" name="Picture Placeholder 12">
            <a:extLst>
              <a:ext uri="{FF2B5EF4-FFF2-40B4-BE49-F238E27FC236}">
                <a16:creationId xmlns:a16="http://schemas.microsoft.com/office/drawing/2014/main" id="{5106873E-C6BC-3745-B0E6-7DA59465F494}"/>
              </a:ext>
            </a:extLst>
          </p:cNvPr>
          <p:cNvSpPr>
            <a:spLocks noGrp="1"/>
          </p:cNvSpPr>
          <p:nvPr>
            <p:ph type="pic" sz="quarter" idx="11"/>
          </p:nvPr>
        </p:nvSpPr>
        <p:spPr>
          <a:xfrm>
            <a:off x="1738783" y="451332"/>
            <a:ext cx="1409700" cy="1409699"/>
          </a:xfrm>
        </p:spPr>
        <p:txBody>
          <a:bodyPr/>
          <a:lstStyle/>
          <a:p>
            <a:endParaRPr lang="en-US"/>
          </a:p>
        </p:txBody>
      </p:sp>
      <p:sp>
        <p:nvSpPr>
          <p:cNvPr id="5" name="Text Placeholder 4">
            <a:extLst>
              <a:ext uri="{FF2B5EF4-FFF2-40B4-BE49-F238E27FC236}">
                <a16:creationId xmlns:a16="http://schemas.microsoft.com/office/drawing/2014/main" id="{C08B7DFC-E1F9-5B47-A4A4-CCE71D6EF028}"/>
              </a:ext>
            </a:extLst>
          </p:cNvPr>
          <p:cNvSpPr>
            <a:spLocks noGrp="1"/>
          </p:cNvSpPr>
          <p:nvPr>
            <p:ph type="body" sz="quarter" idx="12" hasCustomPrompt="1"/>
          </p:nvPr>
        </p:nvSpPr>
        <p:spPr>
          <a:xfrm>
            <a:off x="457200" y="2580385"/>
            <a:ext cx="3870158" cy="1842391"/>
          </a:xfrm>
        </p:spPr>
        <p:txBody>
          <a:bodyPr/>
          <a:lstStyle>
            <a:lvl1pPr>
              <a:defRPr sz="1200"/>
            </a:lvl1pPr>
          </a:lstStyle>
          <a:p>
            <a:pPr lvl="0"/>
            <a:r>
              <a:rPr lang="en-US"/>
              <a:t>Click to edit bio</a:t>
            </a:r>
          </a:p>
        </p:txBody>
      </p:sp>
      <p:sp>
        <p:nvSpPr>
          <p:cNvPr id="14" name="Content Placeholder 2">
            <a:extLst>
              <a:ext uri="{FF2B5EF4-FFF2-40B4-BE49-F238E27FC236}">
                <a16:creationId xmlns:a16="http://schemas.microsoft.com/office/drawing/2014/main" id="{743E6C5E-952C-EA4D-AC28-197531E196E8}"/>
              </a:ext>
            </a:extLst>
          </p:cNvPr>
          <p:cNvSpPr>
            <a:spLocks noGrp="1"/>
          </p:cNvSpPr>
          <p:nvPr>
            <p:ph idx="13" hasCustomPrompt="1"/>
          </p:nvPr>
        </p:nvSpPr>
        <p:spPr>
          <a:xfrm>
            <a:off x="5833069" y="1979966"/>
            <a:ext cx="1884066" cy="180872"/>
          </a:xfrm>
        </p:spPr>
        <p:txBody>
          <a:bodyPr tIns="0" bIns="0"/>
          <a:lstStyle>
            <a:lvl1pPr algn="ctr">
              <a:spcBef>
                <a:spcPts val="0"/>
              </a:spcBef>
              <a:defRPr sz="1400" b="1"/>
            </a:lvl1pPr>
          </a:lstStyle>
          <a:p>
            <a:pPr lvl="0"/>
            <a:r>
              <a:rPr lang="en-US" err="1"/>
              <a:t>Firstname</a:t>
            </a:r>
            <a:r>
              <a:rPr lang="en-US"/>
              <a:t> </a:t>
            </a:r>
            <a:r>
              <a:rPr lang="en-US" err="1"/>
              <a:t>Lastname</a:t>
            </a:r>
            <a:endParaRPr lang="en-US"/>
          </a:p>
        </p:txBody>
      </p:sp>
      <p:sp>
        <p:nvSpPr>
          <p:cNvPr id="15" name="Content Placeholder 2">
            <a:extLst>
              <a:ext uri="{FF2B5EF4-FFF2-40B4-BE49-F238E27FC236}">
                <a16:creationId xmlns:a16="http://schemas.microsoft.com/office/drawing/2014/main" id="{3F291390-D51B-9C42-8335-6307C90057B3}"/>
              </a:ext>
            </a:extLst>
          </p:cNvPr>
          <p:cNvSpPr>
            <a:spLocks noGrp="1"/>
          </p:cNvSpPr>
          <p:nvPr>
            <p:ph idx="14" hasCustomPrompt="1"/>
          </p:nvPr>
        </p:nvSpPr>
        <p:spPr>
          <a:xfrm>
            <a:off x="5833069" y="2217834"/>
            <a:ext cx="1884066" cy="180872"/>
          </a:xfrm>
        </p:spPr>
        <p:txBody>
          <a:bodyPr tIns="0" bIns="0"/>
          <a:lstStyle>
            <a:lvl1pPr algn="ctr">
              <a:spcBef>
                <a:spcPts val="0"/>
              </a:spcBef>
              <a:defRPr sz="1400" b="0"/>
            </a:lvl1pPr>
          </a:lstStyle>
          <a:p>
            <a:pPr lvl="0"/>
            <a:r>
              <a:rPr lang="en-US"/>
              <a:t>Title</a:t>
            </a:r>
          </a:p>
        </p:txBody>
      </p:sp>
      <p:sp>
        <p:nvSpPr>
          <p:cNvPr id="16" name="Picture Placeholder 12">
            <a:extLst>
              <a:ext uri="{FF2B5EF4-FFF2-40B4-BE49-F238E27FC236}">
                <a16:creationId xmlns:a16="http://schemas.microsoft.com/office/drawing/2014/main" id="{634A434B-3BEC-A042-ACBB-FE4E40DEDA25}"/>
              </a:ext>
            </a:extLst>
          </p:cNvPr>
          <p:cNvSpPr>
            <a:spLocks noGrp="1"/>
          </p:cNvSpPr>
          <p:nvPr>
            <p:ph type="pic" sz="quarter" idx="15"/>
          </p:nvPr>
        </p:nvSpPr>
        <p:spPr>
          <a:xfrm>
            <a:off x="6089719" y="451332"/>
            <a:ext cx="1409700" cy="1409699"/>
          </a:xfrm>
        </p:spPr>
        <p:txBody>
          <a:bodyPr/>
          <a:lstStyle/>
          <a:p>
            <a:endParaRPr lang="en-US"/>
          </a:p>
        </p:txBody>
      </p:sp>
      <p:sp>
        <p:nvSpPr>
          <p:cNvPr id="17" name="Text Placeholder 4">
            <a:extLst>
              <a:ext uri="{FF2B5EF4-FFF2-40B4-BE49-F238E27FC236}">
                <a16:creationId xmlns:a16="http://schemas.microsoft.com/office/drawing/2014/main" id="{EF4ED330-7EAE-B849-B4C5-936EDB28ABB2}"/>
              </a:ext>
            </a:extLst>
          </p:cNvPr>
          <p:cNvSpPr>
            <a:spLocks noGrp="1"/>
          </p:cNvSpPr>
          <p:nvPr>
            <p:ph type="body" sz="quarter" idx="16" hasCustomPrompt="1"/>
          </p:nvPr>
        </p:nvSpPr>
        <p:spPr>
          <a:xfrm>
            <a:off x="4808136" y="2580385"/>
            <a:ext cx="3870158" cy="1842391"/>
          </a:xfrm>
        </p:spPr>
        <p:txBody>
          <a:bodyPr/>
          <a:lstStyle>
            <a:lvl1pPr>
              <a:defRPr sz="1200"/>
            </a:lvl1pPr>
          </a:lstStyle>
          <a:p>
            <a:pPr lvl="0"/>
            <a:r>
              <a:rPr lang="en-US"/>
              <a:t>Click to edit bio</a:t>
            </a:r>
          </a:p>
        </p:txBody>
      </p:sp>
      <p:sp>
        <p:nvSpPr>
          <p:cNvPr id="18" name="Rectangle 17"/>
          <p:cNvSpPr/>
          <p:nvPr userDrawn="1"/>
        </p:nvSpPr>
        <p:spPr>
          <a:xfrm>
            <a:off x="0" y="0"/>
            <a:ext cx="387178" cy="8814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200">
              <a:solidFill>
                <a:schemeClr val="bg1"/>
              </a:solidFill>
            </a:endParaRPr>
          </a:p>
        </p:txBody>
      </p:sp>
    </p:spTree>
    <p:extLst>
      <p:ext uri="{BB962C8B-B14F-4D97-AF65-F5344CB8AC3E}">
        <p14:creationId xmlns:p14="http://schemas.microsoft.com/office/powerpoint/2010/main" val="1754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54227"/>
            <a:ext cx="8229600" cy="363882"/>
          </a:xfrm>
        </p:spPr>
        <p:txBody>
          <a:bodyPr vert="horz" lIns="0" tIns="0" rIns="0" bIns="0" rtlCol="0" anchor="b">
            <a:noAutofit/>
          </a:bodyPr>
          <a:lstStyle>
            <a:lvl1pPr>
              <a:defRPr lang="en-US" dirty="0"/>
            </a:lvl1pPr>
          </a:lstStyle>
          <a:p>
            <a:pPr lvl="0"/>
            <a:r>
              <a:rPr lang="en-US"/>
              <a:t>Click to edit header (Arial Bold 20 </a:t>
            </a:r>
            <a:r>
              <a:rPr lang="en-US" err="1"/>
              <a:t>pt</a:t>
            </a:r>
            <a:r>
              <a:rPr lang="en-US"/>
              <a:t>, black)</a:t>
            </a:r>
          </a:p>
        </p:txBody>
      </p:sp>
      <p:sp>
        <p:nvSpPr>
          <p:cNvPr id="3" name="Content Placeholder 2"/>
          <p:cNvSpPr>
            <a:spLocks noGrp="1"/>
          </p:cNvSpPr>
          <p:nvPr>
            <p:ph idx="1"/>
          </p:nvPr>
        </p:nvSpPr>
        <p:spPr>
          <a:xfrm>
            <a:off x="457200" y="1165457"/>
            <a:ext cx="8229600" cy="3162242"/>
          </a:xfrm>
        </p:spPr>
        <p:txBody>
          <a:bodyPr t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95D967-F9C7-D14E-936C-D6AC8D46A90C}"/>
              </a:ext>
            </a:extLst>
          </p:cNvPr>
          <p:cNvSpPr>
            <a:spLocks noGrp="1"/>
          </p:cNvSpPr>
          <p:nvPr>
            <p:ph type="body" sz="quarter" idx="10" hasCustomPrompt="1"/>
          </p:nvPr>
        </p:nvSpPr>
        <p:spPr>
          <a:xfrm>
            <a:off x="457200" y="759564"/>
            <a:ext cx="8229600" cy="231854"/>
          </a:xfrm>
        </p:spPr>
        <p:txBody>
          <a:bodyPr>
            <a:noAutofit/>
          </a:bodyPr>
          <a:lstStyle>
            <a:lvl1pPr>
              <a:defRPr sz="1400"/>
            </a:lvl1pPr>
          </a:lstStyle>
          <a:p>
            <a:pPr lvl="0"/>
            <a:r>
              <a:rPr lang="en-US"/>
              <a:t>Click to edit subtitle (Arial 14 </a:t>
            </a:r>
            <a:r>
              <a:rPr lang="en-US" err="1"/>
              <a:t>pt</a:t>
            </a:r>
            <a:r>
              <a:rPr lang="en-US"/>
              <a:t>, black)</a:t>
            </a:r>
          </a:p>
        </p:txBody>
      </p:sp>
    </p:spTree>
    <p:extLst>
      <p:ext uri="{BB962C8B-B14F-4D97-AF65-F5344CB8AC3E}">
        <p14:creationId xmlns:p14="http://schemas.microsoft.com/office/powerpoint/2010/main" val="693153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2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5457"/>
            <a:ext cx="4000500" cy="3162242"/>
          </a:xfrm>
        </p:spPr>
        <p:txBody>
          <a:bodyPr t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47DCB0F8-A279-CC4A-8C85-F9E2706E7226}"/>
              </a:ext>
            </a:extLst>
          </p:cNvPr>
          <p:cNvSpPr>
            <a:spLocks noGrp="1"/>
          </p:cNvSpPr>
          <p:nvPr>
            <p:ph idx="10"/>
          </p:nvPr>
        </p:nvSpPr>
        <p:spPr>
          <a:xfrm>
            <a:off x="4696691" y="1165457"/>
            <a:ext cx="4000500" cy="3162242"/>
          </a:xfrm>
        </p:spPr>
        <p:txBody>
          <a:bodyPr t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40A1DCE1-5317-1C40-B491-AFB4FE1882AB}"/>
              </a:ext>
            </a:extLst>
          </p:cNvPr>
          <p:cNvSpPr>
            <a:spLocks noGrp="1"/>
          </p:cNvSpPr>
          <p:nvPr>
            <p:ph type="title" hasCustomPrompt="1"/>
          </p:nvPr>
        </p:nvSpPr>
        <p:spPr>
          <a:xfrm>
            <a:off x="457200" y="354227"/>
            <a:ext cx="8229600" cy="363882"/>
          </a:xfrm>
        </p:spPr>
        <p:txBody>
          <a:bodyPr vert="horz" lIns="0" tIns="0" rIns="0" bIns="0" rtlCol="0" anchor="b">
            <a:noAutofit/>
          </a:bodyPr>
          <a:lstStyle>
            <a:lvl1pPr>
              <a:defRPr lang="en-US" dirty="0"/>
            </a:lvl1pPr>
          </a:lstStyle>
          <a:p>
            <a:pPr lvl="0"/>
            <a:r>
              <a:rPr lang="en-US"/>
              <a:t>Click to edit header (Arial Bold 20 </a:t>
            </a:r>
            <a:r>
              <a:rPr lang="en-US" err="1"/>
              <a:t>pt</a:t>
            </a:r>
            <a:r>
              <a:rPr lang="en-US"/>
              <a:t>, black)</a:t>
            </a:r>
          </a:p>
        </p:txBody>
      </p:sp>
      <p:sp>
        <p:nvSpPr>
          <p:cNvPr id="14" name="Text Placeholder 4">
            <a:extLst>
              <a:ext uri="{FF2B5EF4-FFF2-40B4-BE49-F238E27FC236}">
                <a16:creationId xmlns:a16="http://schemas.microsoft.com/office/drawing/2014/main" id="{B8BE0ABB-5A74-4847-B2C2-F20A89782B60}"/>
              </a:ext>
            </a:extLst>
          </p:cNvPr>
          <p:cNvSpPr>
            <a:spLocks noGrp="1"/>
          </p:cNvSpPr>
          <p:nvPr>
            <p:ph type="body" sz="quarter" idx="11" hasCustomPrompt="1"/>
          </p:nvPr>
        </p:nvSpPr>
        <p:spPr>
          <a:xfrm>
            <a:off x="457200" y="759564"/>
            <a:ext cx="8229600" cy="231854"/>
          </a:xfrm>
        </p:spPr>
        <p:txBody>
          <a:bodyPr>
            <a:noAutofit/>
          </a:bodyPr>
          <a:lstStyle>
            <a:lvl1pPr>
              <a:defRPr sz="1400"/>
            </a:lvl1pPr>
          </a:lstStyle>
          <a:p>
            <a:pPr lvl="0"/>
            <a:r>
              <a:rPr lang="en-US"/>
              <a:t>Click to edit subtitle (Arial 14 </a:t>
            </a:r>
            <a:r>
              <a:rPr lang="en-US" err="1"/>
              <a:t>pt</a:t>
            </a:r>
            <a:r>
              <a:rPr lang="en-US"/>
              <a:t>, black)</a:t>
            </a:r>
          </a:p>
        </p:txBody>
      </p:sp>
    </p:spTree>
    <p:extLst>
      <p:ext uri="{BB962C8B-B14F-4D97-AF65-F5344CB8AC3E}">
        <p14:creationId xmlns:p14="http://schemas.microsoft.com/office/powerpoint/2010/main" val="218054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3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5457"/>
            <a:ext cx="2590800" cy="3162242"/>
          </a:xfrm>
        </p:spPr>
        <p:txBody>
          <a:bodyPr t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C4C56032-35FC-0A4A-88E4-1339A2E8EC5E}"/>
              </a:ext>
            </a:extLst>
          </p:cNvPr>
          <p:cNvSpPr>
            <a:spLocks noGrp="1"/>
          </p:cNvSpPr>
          <p:nvPr>
            <p:ph idx="10"/>
          </p:nvPr>
        </p:nvSpPr>
        <p:spPr>
          <a:xfrm>
            <a:off x="3283528" y="1165457"/>
            <a:ext cx="2590800" cy="3162242"/>
          </a:xfrm>
        </p:spPr>
        <p:txBody>
          <a:bodyPr t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2C5C4CF2-8C7B-494C-9668-5020F91EA7A1}"/>
              </a:ext>
            </a:extLst>
          </p:cNvPr>
          <p:cNvSpPr>
            <a:spLocks noGrp="1"/>
          </p:cNvSpPr>
          <p:nvPr>
            <p:ph idx="11"/>
          </p:nvPr>
        </p:nvSpPr>
        <p:spPr>
          <a:xfrm>
            <a:off x="6109855" y="1165457"/>
            <a:ext cx="2590800" cy="3162242"/>
          </a:xfrm>
        </p:spPr>
        <p:txBody>
          <a:bodyPr t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a:extLst>
              <a:ext uri="{FF2B5EF4-FFF2-40B4-BE49-F238E27FC236}">
                <a16:creationId xmlns:a16="http://schemas.microsoft.com/office/drawing/2014/main" id="{70FC8BCC-934C-FD4F-B084-234C8197093D}"/>
              </a:ext>
            </a:extLst>
          </p:cNvPr>
          <p:cNvSpPr>
            <a:spLocks noGrp="1"/>
          </p:cNvSpPr>
          <p:nvPr>
            <p:ph type="title" hasCustomPrompt="1"/>
          </p:nvPr>
        </p:nvSpPr>
        <p:spPr>
          <a:xfrm>
            <a:off x="457200" y="354227"/>
            <a:ext cx="8229600" cy="363882"/>
          </a:xfrm>
        </p:spPr>
        <p:txBody>
          <a:bodyPr tIns="0" bIns="0"/>
          <a:lstStyle/>
          <a:p>
            <a:r>
              <a:rPr lang="en-US"/>
              <a:t>Click to edit header (Arial Bold 20 </a:t>
            </a:r>
            <a:r>
              <a:rPr lang="en-US" err="1"/>
              <a:t>pt</a:t>
            </a:r>
            <a:r>
              <a:rPr lang="en-US"/>
              <a:t>, black)</a:t>
            </a:r>
          </a:p>
        </p:txBody>
      </p:sp>
      <p:sp>
        <p:nvSpPr>
          <p:cNvPr id="16" name="Text Placeholder 4">
            <a:extLst>
              <a:ext uri="{FF2B5EF4-FFF2-40B4-BE49-F238E27FC236}">
                <a16:creationId xmlns:a16="http://schemas.microsoft.com/office/drawing/2014/main" id="{C69D297F-3D22-674E-90A7-1954B2D91927}"/>
              </a:ext>
            </a:extLst>
          </p:cNvPr>
          <p:cNvSpPr>
            <a:spLocks noGrp="1"/>
          </p:cNvSpPr>
          <p:nvPr>
            <p:ph type="body" sz="quarter" idx="12" hasCustomPrompt="1"/>
          </p:nvPr>
        </p:nvSpPr>
        <p:spPr>
          <a:xfrm>
            <a:off x="457200" y="759564"/>
            <a:ext cx="8229600" cy="231854"/>
          </a:xfrm>
        </p:spPr>
        <p:txBody>
          <a:bodyPr>
            <a:noAutofit/>
          </a:bodyPr>
          <a:lstStyle>
            <a:lvl1pPr>
              <a:defRPr sz="1400"/>
            </a:lvl1pPr>
          </a:lstStyle>
          <a:p>
            <a:pPr lvl="0"/>
            <a:r>
              <a:rPr lang="en-US"/>
              <a:t>Click to edit subtitle (Arial 14 </a:t>
            </a:r>
            <a:r>
              <a:rPr lang="en-US" err="1"/>
              <a:t>pt</a:t>
            </a:r>
            <a:r>
              <a:rPr lang="en-US"/>
              <a:t>, black)</a:t>
            </a:r>
          </a:p>
        </p:txBody>
      </p:sp>
    </p:spTree>
    <p:extLst>
      <p:ext uri="{BB962C8B-B14F-4D97-AF65-F5344CB8AC3E}">
        <p14:creationId xmlns:p14="http://schemas.microsoft.com/office/powerpoint/2010/main" val="176505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4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5457"/>
            <a:ext cx="1894114" cy="3162242"/>
          </a:xfrm>
        </p:spPr>
        <p:txBody>
          <a:bodyPr t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589BB269-552F-3E4D-A83D-3E4642A7D47F}"/>
              </a:ext>
            </a:extLst>
          </p:cNvPr>
          <p:cNvSpPr>
            <a:spLocks noGrp="1"/>
          </p:cNvSpPr>
          <p:nvPr>
            <p:ph idx="10"/>
          </p:nvPr>
        </p:nvSpPr>
        <p:spPr>
          <a:xfrm>
            <a:off x="2571008" y="1165457"/>
            <a:ext cx="1894114" cy="3162242"/>
          </a:xfrm>
        </p:spPr>
        <p:txBody>
          <a:bodyPr t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EC11E527-4810-B144-8C0D-A75E55C8F057}"/>
              </a:ext>
            </a:extLst>
          </p:cNvPr>
          <p:cNvSpPr>
            <a:spLocks noGrp="1"/>
          </p:cNvSpPr>
          <p:nvPr>
            <p:ph idx="11"/>
          </p:nvPr>
        </p:nvSpPr>
        <p:spPr>
          <a:xfrm>
            <a:off x="4696692" y="1165457"/>
            <a:ext cx="1894114" cy="3162242"/>
          </a:xfrm>
        </p:spPr>
        <p:txBody>
          <a:bodyPr t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81E20E60-0FE3-E844-8B93-2201C418840F}"/>
              </a:ext>
            </a:extLst>
          </p:cNvPr>
          <p:cNvSpPr>
            <a:spLocks noGrp="1"/>
          </p:cNvSpPr>
          <p:nvPr>
            <p:ph idx="12"/>
          </p:nvPr>
        </p:nvSpPr>
        <p:spPr>
          <a:xfrm>
            <a:off x="6810500" y="1165457"/>
            <a:ext cx="1894114" cy="3162242"/>
          </a:xfrm>
        </p:spPr>
        <p:txBody>
          <a:bodyPr t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9741B7FC-B9DA-604A-967A-496AFAE14169}"/>
              </a:ext>
            </a:extLst>
          </p:cNvPr>
          <p:cNvSpPr>
            <a:spLocks noGrp="1"/>
          </p:cNvSpPr>
          <p:nvPr>
            <p:ph type="title" hasCustomPrompt="1"/>
          </p:nvPr>
        </p:nvSpPr>
        <p:spPr>
          <a:xfrm>
            <a:off x="457200" y="354227"/>
            <a:ext cx="8229600" cy="363882"/>
          </a:xfrm>
        </p:spPr>
        <p:txBody>
          <a:bodyPr vert="horz" lIns="0" tIns="0" rIns="0" bIns="0" rtlCol="0" anchor="b">
            <a:noAutofit/>
          </a:bodyPr>
          <a:lstStyle>
            <a:lvl1pPr>
              <a:defRPr lang="en-US" dirty="0"/>
            </a:lvl1pPr>
          </a:lstStyle>
          <a:p>
            <a:pPr lvl="0"/>
            <a:r>
              <a:rPr lang="en-US"/>
              <a:t>Click to edit header (Arial Bold 20 </a:t>
            </a:r>
            <a:r>
              <a:rPr lang="en-US" err="1"/>
              <a:t>pt</a:t>
            </a:r>
            <a:r>
              <a:rPr lang="en-US"/>
              <a:t>, black)</a:t>
            </a:r>
          </a:p>
        </p:txBody>
      </p:sp>
      <p:sp>
        <p:nvSpPr>
          <p:cNvPr id="14" name="Text Placeholder 4">
            <a:extLst>
              <a:ext uri="{FF2B5EF4-FFF2-40B4-BE49-F238E27FC236}">
                <a16:creationId xmlns:a16="http://schemas.microsoft.com/office/drawing/2014/main" id="{6EE9FA5D-C047-3147-A66B-3DDD7A884476}"/>
              </a:ext>
            </a:extLst>
          </p:cNvPr>
          <p:cNvSpPr>
            <a:spLocks noGrp="1"/>
          </p:cNvSpPr>
          <p:nvPr>
            <p:ph type="body" sz="quarter" idx="13" hasCustomPrompt="1"/>
          </p:nvPr>
        </p:nvSpPr>
        <p:spPr>
          <a:xfrm>
            <a:off x="457200" y="759564"/>
            <a:ext cx="8229600" cy="231854"/>
          </a:xfrm>
        </p:spPr>
        <p:txBody>
          <a:bodyPr>
            <a:noAutofit/>
          </a:bodyPr>
          <a:lstStyle>
            <a:lvl1pPr>
              <a:defRPr sz="1400"/>
            </a:lvl1pPr>
          </a:lstStyle>
          <a:p>
            <a:pPr lvl="0"/>
            <a:r>
              <a:rPr lang="en-US"/>
              <a:t>Click to edit subtitle (Arial 14 </a:t>
            </a:r>
            <a:r>
              <a:rPr lang="en-US" err="1"/>
              <a:t>pt</a:t>
            </a:r>
            <a:r>
              <a:rPr lang="en-US"/>
              <a:t>, black)</a:t>
            </a:r>
          </a:p>
        </p:txBody>
      </p:sp>
    </p:spTree>
    <p:extLst>
      <p:ext uri="{BB962C8B-B14F-4D97-AF65-F5344CB8AC3E}">
        <p14:creationId xmlns:p14="http://schemas.microsoft.com/office/powerpoint/2010/main" val="376872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54227"/>
            <a:ext cx="8229600" cy="363882"/>
          </a:xfrm>
        </p:spPr>
        <p:txBody>
          <a:bodyPr vert="horz" lIns="0" tIns="0" rIns="0" bIns="0" rtlCol="0" anchor="b">
            <a:noAutofit/>
          </a:bodyPr>
          <a:lstStyle>
            <a:lvl1pPr>
              <a:defRPr lang="en-US" dirty="0"/>
            </a:lvl1pPr>
          </a:lstStyle>
          <a:p>
            <a:pPr lvl="0"/>
            <a:r>
              <a:rPr lang="en-US"/>
              <a:t>Click to edit header (Arial Bold 20 </a:t>
            </a:r>
            <a:r>
              <a:rPr lang="en-US" err="1"/>
              <a:t>pt</a:t>
            </a:r>
            <a:r>
              <a:rPr lang="en-US"/>
              <a:t>, black)</a:t>
            </a:r>
          </a:p>
        </p:txBody>
      </p:sp>
      <p:sp>
        <p:nvSpPr>
          <p:cNvPr id="5" name="Text Placeholder 4">
            <a:extLst>
              <a:ext uri="{FF2B5EF4-FFF2-40B4-BE49-F238E27FC236}">
                <a16:creationId xmlns:a16="http://schemas.microsoft.com/office/drawing/2014/main" id="{6A95D967-F9C7-D14E-936C-D6AC8D46A90C}"/>
              </a:ext>
            </a:extLst>
          </p:cNvPr>
          <p:cNvSpPr>
            <a:spLocks noGrp="1"/>
          </p:cNvSpPr>
          <p:nvPr>
            <p:ph type="body" sz="quarter" idx="10" hasCustomPrompt="1"/>
          </p:nvPr>
        </p:nvSpPr>
        <p:spPr>
          <a:xfrm>
            <a:off x="457200" y="759564"/>
            <a:ext cx="8229600" cy="231854"/>
          </a:xfrm>
        </p:spPr>
        <p:txBody>
          <a:bodyPr>
            <a:noAutofit/>
          </a:bodyPr>
          <a:lstStyle>
            <a:lvl1pPr>
              <a:defRPr sz="1400"/>
            </a:lvl1pPr>
          </a:lstStyle>
          <a:p>
            <a:pPr lvl="0"/>
            <a:r>
              <a:rPr lang="en-US"/>
              <a:t>Click to edit subtitle (Arial 14 </a:t>
            </a:r>
            <a:r>
              <a:rPr lang="en-US" err="1"/>
              <a:t>pt</a:t>
            </a:r>
            <a:r>
              <a:rPr lang="en-US"/>
              <a:t>, black)</a:t>
            </a:r>
          </a:p>
        </p:txBody>
      </p:sp>
    </p:spTree>
    <p:extLst>
      <p:ext uri="{BB962C8B-B14F-4D97-AF65-F5344CB8AC3E}">
        <p14:creationId xmlns:p14="http://schemas.microsoft.com/office/powerpoint/2010/main" val="131094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0" y="0"/>
            <a:ext cx="453081" cy="7990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200">
              <a:solidFill>
                <a:schemeClr val="bg1"/>
              </a:solidFill>
            </a:endParaRPr>
          </a:p>
        </p:txBody>
      </p:sp>
    </p:spTree>
    <p:extLst>
      <p:ext uri="{BB962C8B-B14F-4D97-AF65-F5344CB8AC3E}">
        <p14:creationId xmlns:p14="http://schemas.microsoft.com/office/powerpoint/2010/main" val="348119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con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922094"/>
            <a:ext cx="2590800" cy="345214"/>
          </a:xfrm>
        </p:spPr>
        <p:txBody>
          <a:bodyPr tIns="0" bIns="0" anchor="b"/>
          <a:lstStyle>
            <a:lvl1pPr algn="ctr">
              <a:spcBef>
                <a:spcPts val="0"/>
              </a:spcBef>
              <a:defRPr b="1"/>
            </a:lvl1pPr>
          </a:lstStyle>
          <a:p>
            <a:pPr lvl="0"/>
            <a:r>
              <a:rPr lang="en-US"/>
              <a:t>Description heading</a:t>
            </a:r>
          </a:p>
        </p:txBody>
      </p:sp>
      <p:sp>
        <p:nvSpPr>
          <p:cNvPr id="17" name="Oval 16">
            <a:extLst>
              <a:ext uri="{FF2B5EF4-FFF2-40B4-BE49-F238E27FC236}">
                <a16:creationId xmlns:a16="http://schemas.microsoft.com/office/drawing/2014/main" id="{ED772FC0-1777-E94A-93CA-3E1032DB359D}"/>
              </a:ext>
            </a:extLst>
          </p:cNvPr>
          <p:cNvSpPr/>
          <p:nvPr userDrawn="1"/>
        </p:nvSpPr>
        <p:spPr>
          <a:xfrm>
            <a:off x="1014760" y="1209587"/>
            <a:ext cx="1449660" cy="1449660"/>
          </a:xfrm>
          <a:prstGeom prst="ellipse">
            <a:avLst/>
          </a:prstGeom>
          <a:solidFill>
            <a:schemeClr val="tx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200" i="1">
              <a:solidFill>
                <a:schemeClr val="accent2"/>
              </a:solidFill>
            </a:endParaRPr>
          </a:p>
        </p:txBody>
      </p:sp>
      <p:sp>
        <p:nvSpPr>
          <p:cNvPr id="19" name="Oval 18">
            <a:extLst>
              <a:ext uri="{FF2B5EF4-FFF2-40B4-BE49-F238E27FC236}">
                <a16:creationId xmlns:a16="http://schemas.microsoft.com/office/drawing/2014/main" id="{0B9F7F22-A3C3-E940-A343-A9F840AC9789}"/>
              </a:ext>
            </a:extLst>
          </p:cNvPr>
          <p:cNvSpPr/>
          <p:nvPr userDrawn="1"/>
        </p:nvSpPr>
        <p:spPr>
          <a:xfrm>
            <a:off x="3824867" y="1209587"/>
            <a:ext cx="1449660" cy="1449660"/>
          </a:xfrm>
          <a:prstGeom prst="ellipse">
            <a:avLst/>
          </a:prstGeom>
          <a:solidFill>
            <a:schemeClr val="tx2"/>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200" i="1">
              <a:solidFill>
                <a:schemeClr val="accent2"/>
              </a:solidFill>
            </a:endParaRPr>
          </a:p>
        </p:txBody>
      </p:sp>
      <p:sp>
        <p:nvSpPr>
          <p:cNvPr id="20" name="Oval 19">
            <a:extLst>
              <a:ext uri="{FF2B5EF4-FFF2-40B4-BE49-F238E27FC236}">
                <a16:creationId xmlns:a16="http://schemas.microsoft.com/office/drawing/2014/main" id="{2141CCDE-408A-024F-8E3B-61CD67586598}"/>
              </a:ext>
            </a:extLst>
          </p:cNvPr>
          <p:cNvSpPr/>
          <p:nvPr userDrawn="1"/>
        </p:nvSpPr>
        <p:spPr>
          <a:xfrm>
            <a:off x="6653560" y="1209587"/>
            <a:ext cx="1449660" cy="1449660"/>
          </a:xfrm>
          <a:prstGeom prst="ellipse">
            <a:avLst/>
          </a:prstGeom>
          <a:solidFill>
            <a:schemeClr val="tx2"/>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200" i="1">
              <a:solidFill>
                <a:schemeClr val="accent2"/>
              </a:solidFill>
            </a:endParaRPr>
          </a:p>
        </p:txBody>
      </p:sp>
      <p:cxnSp>
        <p:nvCxnSpPr>
          <p:cNvPr id="21" name="Straight Connector 20">
            <a:extLst>
              <a:ext uri="{FF2B5EF4-FFF2-40B4-BE49-F238E27FC236}">
                <a16:creationId xmlns:a16="http://schemas.microsoft.com/office/drawing/2014/main" id="{71FF1057-BD45-5B4E-A969-C1766F12EBB6}"/>
              </a:ext>
            </a:extLst>
          </p:cNvPr>
          <p:cNvCxnSpPr/>
          <p:nvPr userDrawn="1"/>
        </p:nvCxnSpPr>
        <p:spPr>
          <a:xfrm>
            <a:off x="2631688" y="1940312"/>
            <a:ext cx="1037063"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B36C7C-ED4B-BA4C-9A31-A5E54DC6959F}"/>
              </a:ext>
            </a:extLst>
          </p:cNvPr>
          <p:cNvCxnSpPr/>
          <p:nvPr userDrawn="1"/>
        </p:nvCxnSpPr>
        <p:spPr>
          <a:xfrm>
            <a:off x="5452946" y="1940312"/>
            <a:ext cx="1037063"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E89E5493-150C-B14C-ABDE-E18697CDFD15}"/>
              </a:ext>
            </a:extLst>
          </p:cNvPr>
          <p:cNvSpPr>
            <a:spLocks noGrp="1"/>
          </p:cNvSpPr>
          <p:nvPr>
            <p:ph idx="13" hasCustomPrompt="1"/>
          </p:nvPr>
        </p:nvSpPr>
        <p:spPr>
          <a:xfrm>
            <a:off x="457200" y="3315377"/>
            <a:ext cx="2590800" cy="982826"/>
          </a:xfrm>
        </p:spPr>
        <p:txBody>
          <a:bodyPr tIns="0" bIns="0"/>
          <a:lstStyle>
            <a:lvl1pPr algn="ctr">
              <a:spcBef>
                <a:spcPts val="400"/>
              </a:spcBef>
              <a:defRPr sz="1400"/>
            </a:lvl1pPr>
            <a:lvl2pPr>
              <a:defRPr sz="1400"/>
            </a:lvl2pPr>
            <a:lvl3pPr>
              <a:defRPr sz="1400"/>
            </a:lvl3pPr>
            <a:lvl4pPr>
              <a:defRPr sz="1400"/>
            </a:lvl4pPr>
            <a:lvl5pPr>
              <a:defRPr sz="1400"/>
            </a:lvl5pPr>
          </a:lstStyle>
          <a:p>
            <a:pPr lvl="0"/>
            <a:r>
              <a:rPr lang="en-US"/>
              <a:t>Click to edit description body text</a:t>
            </a:r>
          </a:p>
        </p:txBody>
      </p:sp>
      <p:sp>
        <p:nvSpPr>
          <p:cNvPr id="5" name="Picture Placeholder 4">
            <a:extLst>
              <a:ext uri="{FF2B5EF4-FFF2-40B4-BE49-F238E27FC236}">
                <a16:creationId xmlns:a16="http://schemas.microsoft.com/office/drawing/2014/main" id="{A0D62746-B91E-0140-8E9A-8EEA8E3B668B}"/>
              </a:ext>
            </a:extLst>
          </p:cNvPr>
          <p:cNvSpPr>
            <a:spLocks noGrp="1"/>
          </p:cNvSpPr>
          <p:nvPr>
            <p:ph type="pic" sz="quarter" idx="14" hasCustomPrompt="1"/>
          </p:nvPr>
        </p:nvSpPr>
        <p:spPr>
          <a:xfrm>
            <a:off x="1289844" y="1472454"/>
            <a:ext cx="925512" cy="923925"/>
          </a:xfrm>
        </p:spPr>
        <p:txBody>
          <a:bodyPr anchor="ctr"/>
          <a:lstStyle>
            <a:lvl1pPr algn="ctr">
              <a:defRPr sz="1400"/>
            </a:lvl1pPr>
          </a:lstStyle>
          <a:p>
            <a:r>
              <a:rPr lang="en-US"/>
              <a:t>Click to add icon</a:t>
            </a:r>
          </a:p>
        </p:txBody>
      </p:sp>
      <p:sp>
        <p:nvSpPr>
          <p:cNvPr id="24" name="Content Placeholder 2">
            <a:extLst>
              <a:ext uri="{FF2B5EF4-FFF2-40B4-BE49-F238E27FC236}">
                <a16:creationId xmlns:a16="http://schemas.microsoft.com/office/drawing/2014/main" id="{E01848C0-377F-284C-B87A-A1BD16F84548}"/>
              </a:ext>
            </a:extLst>
          </p:cNvPr>
          <p:cNvSpPr>
            <a:spLocks noGrp="1"/>
          </p:cNvSpPr>
          <p:nvPr>
            <p:ph idx="15" hasCustomPrompt="1"/>
          </p:nvPr>
        </p:nvSpPr>
        <p:spPr>
          <a:xfrm>
            <a:off x="3279058" y="2922094"/>
            <a:ext cx="2590800" cy="345214"/>
          </a:xfrm>
        </p:spPr>
        <p:txBody>
          <a:bodyPr tIns="0" bIns="0" anchor="b"/>
          <a:lstStyle>
            <a:lvl1pPr algn="ctr">
              <a:spcBef>
                <a:spcPts val="0"/>
              </a:spcBef>
              <a:defRPr b="1"/>
            </a:lvl1pPr>
          </a:lstStyle>
          <a:p>
            <a:pPr lvl="0"/>
            <a:r>
              <a:rPr lang="en-US"/>
              <a:t>Description heading</a:t>
            </a:r>
          </a:p>
        </p:txBody>
      </p:sp>
      <p:sp>
        <p:nvSpPr>
          <p:cNvPr id="25" name="Content Placeholder 2">
            <a:extLst>
              <a:ext uri="{FF2B5EF4-FFF2-40B4-BE49-F238E27FC236}">
                <a16:creationId xmlns:a16="http://schemas.microsoft.com/office/drawing/2014/main" id="{B1FD21F6-276A-1A4D-A3A1-2C62D78D1C06}"/>
              </a:ext>
            </a:extLst>
          </p:cNvPr>
          <p:cNvSpPr>
            <a:spLocks noGrp="1"/>
          </p:cNvSpPr>
          <p:nvPr>
            <p:ph idx="16" hasCustomPrompt="1"/>
          </p:nvPr>
        </p:nvSpPr>
        <p:spPr>
          <a:xfrm>
            <a:off x="3279058" y="3315377"/>
            <a:ext cx="2590800" cy="982826"/>
          </a:xfrm>
        </p:spPr>
        <p:txBody>
          <a:bodyPr tIns="0" bIns="0"/>
          <a:lstStyle>
            <a:lvl1pPr algn="ctr">
              <a:spcBef>
                <a:spcPts val="400"/>
              </a:spcBef>
              <a:defRPr sz="1400"/>
            </a:lvl1pPr>
            <a:lvl2pPr>
              <a:defRPr sz="1400"/>
            </a:lvl2pPr>
            <a:lvl3pPr>
              <a:defRPr sz="1400"/>
            </a:lvl3pPr>
            <a:lvl4pPr>
              <a:defRPr sz="1400"/>
            </a:lvl4pPr>
            <a:lvl5pPr>
              <a:defRPr sz="1400"/>
            </a:lvl5pPr>
          </a:lstStyle>
          <a:p>
            <a:pPr lvl="0"/>
            <a:r>
              <a:rPr lang="en-US"/>
              <a:t>Click to edit description body text</a:t>
            </a:r>
          </a:p>
        </p:txBody>
      </p:sp>
      <p:sp>
        <p:nvSpPr>
          <p:cNvPr id="26" name="Content Placeholder 2">
            <a:extLst>
              <a:ext uri="{FF2B5EF4-FFF2-40B4-BE49-F238E27FC236}">
                <a16:creationId xmlns:a16="http://schemas.microsoft.com/office/drawing/2014/main" id="{040708C5-98C0-7444-A336-4FAFB10799FF}"/>
              </a:ext>
            </a:extLst>
          </p:cNvPr>
          <p:cNvSpPr>
            <a:spLocks noGrp="1"/>
          </p:cNvSpPr>
          <p:nvPr>
            <p:ph idx="17" hasCustomPrompt="1"/>
          </p:nvPr>
        </p:nvSpPr>
        <p:spPr>
          <a:xfrm>
            <a:off x="6100916" y="2922094"/>
            <a:ext cx="2590800" cy="345214"/>
          </a:xfrm>
        </p:spPr>
        <p:txBody>
          <a:bodyPr tIns="0" bIns="0" anchor="b"/>
          <a:lstStyle>
            <a:lvl1pPr algn="ctr">
              <a:spcBef>
                <a:spcPts val="0"/>
              </a:spcBef>
              <a:defRPr b="1"/>
            </a:lvl1pPr>
          </a:lstStyle>
          <a:p>
            <a:pPr lvl="0"/>
            <a:r>
              <a:rPr lang="en-US"/>
              <a:t>Description heading</a:t>
            </a:r>
          </a:p>
        </p:txBody>
      </p:sp>
      <p:sp>
        <p:nvSpPr>
          <p:cNvPr id="27" name="Content Placeholder 2">
            <a:extLst>
              <a:ext uri="{FF2B5EF4-FFF2-40B4-BE49-F238E27FC236}">
                <a16:creationId xmlns:a16="http://schemas.microsoft.com/office/drawing/2014/main" id="{C557BE8A-F0A6-8840-A3AF-64CD6EDA382D}"/>
              </a:ext>
            </a:extLst>
          </p:cNvPr>
          <p:cNvSpPr>
            <a:spLocks noGrp="1"/>
          </p:cNvSpPr>
          <p:nvPr>
            <p:ph idx="18" hasCustomPrompt="1"/>
          </p:nvPr>
        </p:nvSpPr>
        <p:spPr>
          <a:xfrm>
            <a:off x="6100916" y="3315377"/>
            <a:ext cx="2590800" cy="982826"/>
          </a:xfrm>
        </p:spPr>
        <p:txBody>
          <a:bodyPr tIns="0" bIns="0"/>
          <a:lstStyle>
            <a:lvl1pPr algn="ctr">
              <a:spcBef>
                <a:spcPts val="400"/>
              </a:spcBef>
              <a:defRPr sz="1400"/>
            </a:lvl1pPr>
            <a:lvl2pPr>
              <a:defRPr sz="1400"/>
            </a:lvl2pPr>
            <a:lvl3pPr>
              <a:defRPr sz="1400"/>
            </a:lvl3pPr>
            <a:lvl4pPr>
              <a:defRPr sz="1400"/>
            </a:lvl4pPr>
            <a:lvl5pPr>
              <a:defRPr sz="1400"/>
            </a:lvl5pPr>
          </a:lstStyle>
          <a:p>
            <a:pPr lvl="0"/>
            <a:r>
              <a:rPr lang="en-US"/>
              <a:t>Click to edit description body text</a:t>
            </a:r>
          </a:p>
        </p:txBody>
      </p:sp>
      <p:sp>
        <p:nvSpPr>
          <p:cNvPr id="28" name="Picture Placeholder 4">
            <a:extLst>
              <a:ext uri="{FF2B5EF4-FFF2-40B4-BE49-F238E27FC236}">
                <a16:creationId xmlns:a16="http://schemas.microsoft.com/office/drawing/2014/main" id="{57CF03A7-3776-0046-A22D-042BBF0232BE}"/>
              </a:ext>
            </a:extLst>
          </p:cNvPr>
          <p:cNvSpPr>
            <a:spLocks noGrp="1"/>
          </p:cNvSpPr>
          <p:nvPr>
            <p:ph type="pic" sz="quarter" idx="19" hasCustomPrompt="1"/>
          </p:nvPr>
        </p:nvSpPr>
        <p:spPr>
          <a:xfrm>
            <a:off x="4103686" y="1472454"/>
            <a:ext cx="925512" cy="923925"/>
          </a:xfrm>
        </p:spPr>
        <p:txBody>
          <a:bodyPr anchor="ctr"/>
          <a:lstStyle>
            <a:lvl1pPr algn="ctr">
              <a:defRPr sz="1400"/>
            </a:lvl1pPr>
          </a:lstStyle>
          <a:p>
            <a:r>
              <a:rPr lang="en-US"/>
              <a:t>Click to add icon</a:t>
            </a:r>
          </a:p>
        </p:txBody>
      </p:sp>
      <p:sp>
        <p:nvSpPr>
          <p:cNvPr id="29" name="Picture Placeholder 4">
            <a:extLst>
              <a:ext uri="{FF2B5EF4-FFF2-40B4-BE49-F238E27FC236}">
                <a16:creationId xmlns:a16="http://schemas.microsoft.com/office/drawing/2014/main" id="{11024D3B-1DE4-8442-87E5-42BD1675782C}"/>
              </a:ext>
            </a:extLst>
          </p:cNvPr>
          <p:cNvSpPr>
            <a:spLocks noGrp="1"/>
          </p:cNvSpPr>
          <p:nvPr>
            <p:ph type="pic" sz="quarter" idx="20" hasCustomPrompt="1"/>
          </p:nvPr>
        </p:nvSpPr>
        <p:spPr>
          <a:xfrm>
            <a:off x="6915634" y="1472454"/>
            <a:ext cx="925512" cy="923925"/>
          </a:xfrm>
        </p:spPr>
        <p:txBody>
          <a:bodyPr anchor="ctr"/>
          <a:lstStyle>
            <a:lvl1pPr algn="ctr">
              <a:defRPr sz="1400"/>
            </a:lvl1pPr>
          </a:lstStyle>
          <a:p>
            <a:r>
              <a:rPr lang="en-US"/>
              <a:t>Click to add icon</a:t>
            </a:r>
          </a:p>
        </p:txBody>
      </p:sp>
      <p:sp>
        <p:nvSpPr>
          <p:cNvPr id="30" name="Text Placeholder 4">
            <a:extLst>
              <a:ext uri="{FF2B5EF4-FFF2-40B4-BE49-F238E27FC236}">
                <a16:creationId xmlns:a16="http://schemas.microsoft.com/office/drawing/2014/main" id="{611596AE-A55C-134E-A375-2B665412AA0E}"/>
              </a:ext>
            </a:extLst>
          </p:cNvPr>
          <p:cNvSpPr>
            <a:spLocks noGrp="1"/>
          </p:cNvSpPr>
          <p:nvPr>
            <p:ph type="body" sz="quarter" idx="11" hasCustomPrompt="1"/>
          </p:nvPr>
        </p:nvSpPr>
        <p:spPr>
          <a:xfrm>
            <a:off x="457200" y="759564"/>
            <a:ext cx="8229600" cy="231854"/>
          </a:xfrm>
        </p:spPr>
        <p:txBody>
          <a:bodyPr>
            <a:noAutofit/>
          </a:bodyPr>
          <a:lstStyle>
            <a:lvl1pPr>
              <a:defRPr sz="1400"/>
            </a:lvl1pPr>
          </a:lstStyle>
          <a:p>
            <a:pPr lvl="0"/>
            <a:r>
              <a:rPr lang="en-US"/>
              <a:t>Click to edit subtitle (Arial 14 </a:t>
            </a:r>
            <a:r>
              <a:rPr lang="en-US" err="1"/>
              <a:t>pt</a:t>
            </a:r>
            <a:r>
              <a:rPr lang="en-US"/>
              <a:t>, black)</a:t>
            </a:r>
          </a:p>
        </p:txBody>
      </p:sp>
      <p:sp>
        <p:nvSpPr>
          <p:cNvPr id="31" name="Title 1">
            <a:extLst>
              <a:ext uri="{FF2B5EF4-FFF2-40B4-BE49-F238E27FC236}">
                <a16:creationId xmlns:a16="http://schemas.microsoft.com/office/drawing/2014/main" id="{462241CE-4061-C241-8788-E24F0180619B}"/>
              </a:ext>
            </a:extLst>
          </p:cNvPr>
          <p:cNvSpPr>
            <a:spLocks noGrp="1"/>
          </p:cNvSpPr>
          <p:nvPr>
            <p:ph type="title" hasCustomPrompt="1"/>
          </p:nvPr>
        </p:nvSpPr>
        <p:spPr>
          <a:xfrm>
            <a:off x="457200" y="354227"/>
            <a:ext cx="8229600" cy="363882"/>
          </a:xfrm>
        </p:spPr>
        <p:txBody>
          <a:bodyPr tIns="0" bIns="0"/>
          <a:lstStyle/>
          <a:p>
            <a:r>
              <a:rPr lang="en-US"/>
              <a:t>Click to edit header (Arial Bold 20 </a:t>
            </a:r>
            <a:r>
              <a:rPr lang="en-US" err="1"/>
              <a:t>pt</a:t>
            </a:r>
            <a:r>
              <a:rPr lang="en-US"/>
              <a:t>, black)</a:t>
            </a:r>
          </a:p>
        </p:txBody>
      </p:sp>
    </p:spTree>
    <p:extLst>
      <p:ext uri="{BB962C8B-B14F-4D97-AF65-F5344CB8AC3E}">
        <p14:creationId xmlns:p14="http://schemas.microsoft.com/office/powerpoint/2010/main" val="13304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Graysca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571750"/>
            <a:ext cx="4000500" cy="844701"/>
          </a:xfrm>
        </p:spPr>
        <p:txBody>
          <a:bodyPr tIns="0" bIns="0" anchor="b">
            <a:noAutofit/>
          </a:bodyPr>
          <a:lstStyle>
            <a:lvl1pPr algn="l">
              <a:defRPr sz="2400">
                <a:solidFill>
                  <a:schemeClr val="tx2"/>
                </a:solidFill>
                <a:latin typeface="+mj-lt"/>
              </a:defRPr>
            </a:lvl1pPr>
          </a:lstStyle>
          <a:p>
            <a:r>
              <a:rPr lang="en-US"/>
              <a:t>Click to edit Master </a:t>
            </a:r>
            <a:br>
              <a:rPr lang="en-US"/>
            </a:br>
            <a:r>
              <a:rPr lang="en-US"/>
              <a:t>title style</a:t>
            </a:r>
          </a:p>
        </p:txBody>
      </p:sp>
      <p:sp>
        <p:nvSpPr>
          <p:cNvPr id="3" name="Subtitle 2"/>
          <p:cNvSpPr>
            <a:spLocks noGrp="1"/>
          </p:cNvSpPr>
          <p:nvPr>
            <p:ph type="subTitle" idx="1"/>
          </p:nvPr>
        </p:nvSpPr>
        <p:spPr>
          <a:xfrm>
            <a:off x="457200" y="3565419"/>
            <a:ext cx="4000500" cy="230726"/>
          </a:xfrm>
        </p:spPr>
        <p:txBody>
          <a:bodyPr tIns="0" bIns="0">
            <a:noAutofit/>
          </a:bodyPr>
          <a:lstStyle>
            <a:lvl1pPr marL="0" indent="0" algn="l">
              <a:buNone/>
              <a:defRPr sz="1400">
                <a:solidFill>
                  <a:schemeClr val="tx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Text Placeholder 8">
            <a:extLst>
              <a:ext uri="{FF2B5EF4-FFF2-40B4-BE49-F238E27FC236}">
                <a16:creationId xmlns:a16="http://schemas.microsoft.com/office/drawing/2014/main" id="{CA22BEC9-21FC-D546-A4C8-48104A9DA140}"/>
              </a:ext>
            </a:extLst>
          </p:cNvPr>
          <p:cNvSpPr>
            <a:spLocks noGrp="1"/>
          </p:cNvSpPr>
          <p:nvPr>
            <p:ph type="body" sz="quarter" idx="10" hasCustomPrompt="1"/>
          </p:nvPr>
        </p:nvSpPr>
        <p:spPr>
          <a:xfrm>
            <a:off x="462756" y="4527139"/>
            <a:ext cx="2351088" cy="140111"/>
          </a:xfrm>
        </p:spPr>
        <p:txBody>
          <a:bodyPr tIns="0" bIns="0">
            <a:noAutofit/>
          </a:bodyPr>
          <a:lstStyle>
            <a:lvl1pPr>
              <a:defRPr sz="800">
                <a:solidFill>
                  <a:schemeClr val="tx2"/>
                </a:solidFill>
                <a:latin typeface="+mj-lt"/>
              </a:defRPr>
            </a:lvl1pPr>
          </a:lstStyle>
          <a:p>
            <a:pPr lvl="0"/>
            <a:r>
              <a:rPr lang="en-US"/>
              <a:t>Month DD, YYYY</a:t>
            </a:r>
          </a:p>
        </p:txBody>
      </p:sp>
      <p:cxnSp>
        <p:nvCxnSpPr>
          <p:cNvPr id="12" name="Straight Connector 11">
            <a:extLst>
              <a:ext uri="{FF2B5EF4-FFF2-40B4-BE49-F238E27FC236}">
                <a16:creationId xmlns:a16="http://schemas.microsoft.com/office/drawing/2014/main" id="{00E0FADC-34E3-4D4A-9BFE-0F4876E9507F}"/>
              </a:ext>
            </a:extLst>
          </p:cNvPr>
          <p:cNvCxnSpPr/>
          <p:nvPr userDrawn="1"/>
        </p:nvCxnSpPr>
        <p:spPr>
          <a:xfrm flipH="1">
            <a:off x="457200" y="3952754"/>
            <a:ext cx="92075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9689" y="415715"/>
            <a:ext cx="1263543" cy="618329"/>
          </a:xfrm>
          <a:prstGeom prst="rect">
            <a:avLst/>
          </a:prstGeom>
        </p:spPr>
      </p:pic>
    </p:spTree>
    <p:extLst>
      <p:ext uri="{BB962C8B-B14F-4D97-AF65-F5344CB8AC3E}">
        <p14:creationId xmlns:p14="http://schemas.microsoft.com/office/powerpoint/2010/main" val="137276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Half split lef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467268D-0C35-CD40-837F-419B991684A7}"/>
              </a:ext>
            </a:extLst>
          </p:cNvPr>
          <p:cNvSpPr/>
          <p:nvPr userDrawn="1"/>
        </p:nvSpPr>
        <p:spPr>
          <a:xfrm>
            <a:off x="0" y="1"/>
            <a:ext cx="9144000" cy="5143500"/>
          </a:xfrm>
          <a:prstGeom prst="rect">
            <a:avLst/>
          </a:prstGeom>
          <a:gradFill flip="none" rotWithShape="1">
            <a:gsLst>
              <a:gs pos="0">
                <a:schemeClr val="accent1"/>
              </a:gs>
              <a:gs pos="50000">
                <a:schemeClr val="accent4"/>
              </a:gs>
              <a:gs pos="100000">
                <a:schemeClr val="accent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200">
              <a:solidFill>
                <a:schemeClr val="bg1"/>
              </a:solidFill>
            </a:endParaRPr>
          </a:p>
        </p:txBody>
      </p:sp>
      <p:sp>
        <p:nvSpPr>
          <p:cNvPr id="2" name="Rectangle 1">
            <a:extLst>
              <a:ext uri="{FF2B5EF4-FFF2-40B4-BE49-F238E27FC236}">
                <a16:creationId xmlns:a16="http://schemas.microsoft.com/office/drawing/2014/main" id="{C03015A7-1F07-9146-A81A-7DEBEA814732}"/>
              </a:ext>
            </a:extLst>
          </p:cNvPr>
          <p:cNvSpPr/>
          <p:nvPr userDrawn="1"/>
        </p:nvSpPr>
        <p:spPr>
          <a:xfrm>
            <a:off x="4572000" y="0"/>
            <a:ext cx="4572000" cy="50133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200">
              <a:solidFill>
                <a:schemeClr val="bg1"/>
              </a:solidFill>
            </a:endParaRPr>
          </a:p>
        </p:txBody>
      </p:sp>
      <p:sp>
        <p:nvSpPr>
          <p:cNvPr id="6" name="Text Placeholder 5">
            <a:extLst>
              <a:ext uri="{FF2B5EF4-FFF2-40B4-BE49-F238E27FC236}">
                <a16:creationId xmlns:a16="http://schemas.microsoft.com/office/drawing/2014/main" id="{3F8518EB-3E45-9848-AE3F-D33DC32D4104}"/>
              </a:ext>
            </a:extLst>
          </p:cNvPr>
          <p:cNvSpPr>
            <a:spLocks noGrp="1"/>
          </p:cNvSpPr>
          <p:nvPr>
            <p:ph type="body" sz="quarter" idx="10" hasCustomPrompt="1"/>
          </p:nvPr>
        </p:nvSpPr>
        <p:spPr>
          <a:xfrm>
            <a:off x="457200" y="438149"/>
            <a:ext cx="3695700" cy="1352149"/>
          </a:xfrm>
        </p:spPr>
        <p:txBody>
          <a:bodyPr anchor="b">
            <a:noAutofit/>
          </a:bodyPr>
          <a:lstStyle>
            <a:lvl1pPr>
              <a:defRPr sz="3000" b="1">
                <a:solidFill>
                  <a:schemeClr val="tx2"/>
                </a:solidFill>
              </a:defRPr>
            </a:lvl1pPr>
          </a:lstStyle>
          <a:p>
            <a:pPr lvl="0"/>
            <a:r>
              <a:rPr lang="en-US"/>
              <a:t>Click to edit a large headline (Arial Bold 30 </a:t>
            </a:r>
            <a:r>
              <a:rPr lang="en-US" err="1"/>
              <a:t>pt</a:t>
            </a:r>
            <a:r>
              <a:rPr lang="en-US"/>
              <a:t>, White)</a:t>
            </a:r>
          </a:p>
        </p:txBody>
      </p:sp>
      <p:sp>
        <p:nvSpPr>
          <p:cNvPr id="12" name="Content Placeholder 2">
            <a:extLst>
              <a:ext uri="{FF2B5EF4-FFF2-40B4-BE49-F238E27FC236}">
                <a16:creationId xmlns:a16="http://schemas.microsoft.com/office/drawing/2014/main" id="{45D63E5D-E768-EF49-97AF-F9006627423F}"/>
              </a:ext>
            </a:extLst>
          </p:cNvPr>
          <p:cNvSpPr>
            <a:spLocks noGrp="1"/>
          </p:cNvSpPr>
          <p:nvPr>
            <p:ph idx="11"/>
          </p:nvPr>
        </p:nvSpPr>
        <p:spPr>
          <a:xfrm>
            <a:off x="4696691" y="438149"/>
            <a:ext cx="4000500" cy="3889550"/>
          </a:xfrm>
        </p:spPr>
        <p:txBody>
          <a:bodyPr t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66A6A2-CB16-E946-93D0-76BDB84DE901}"/>
              </a:ext>
            </a:extLst>
          </p:cNvPr>
          <p:cNvSpPr>
            <a:spLocks noGrp="1"/>
          </p:cNvSpPr>
          <p:nvPr>
            <p:ph type="body" sz="quarter" idx="12" hasCustomPrompt="1"/>
          </p:nvPr>
        </p:nvSpPr>
        <p:spPr>
          <a:xfrm>
            <a:off x="457200" y="1838853"/>
            <a:ext cx="3695700" cy="702076"/>
          </a:xfrm>
        </p:spPr>
        <p:txBody>
          <a:bodyPr/>
          <a:lstStyle>
            <a:lvl1pPr>
              <a:defRPr b="1">
                <a:solidFill>
                  <a:schemeClr val="tx2"/>
                </a:solidFill>
              </a:defRPr>
            </a:lvl1pPr>
          </a:lstStyle>
          <a:p>
            <a:pPr lvl="0"/>
            <a:r>
              <a:rPr lang="en-US"/>
              <a:t>Click to edit subtitle</a:t>
            </a:r>
          </a:p>
        </p:txBody>
      </p:sp>
      <p:pic>
        <p:nvPicPr>
          <p:cNvPr id="10" name="Picture 9"/>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8625" y="4534791"/>
            <a:ext cx="749300" cy="366679"/>
          </a:xfrm>
          <a:prstGeom prst="rect">
            <a:avLst/>
          </a:prstGeom>
        </p:spPr>
      </p:pic>
      <p:sp>
        <p:nvSpPr>
          <p:cNvPr id="14" name="TextBox 13">
            <a:extLst>
              <a:ext uri="{FF2B5EF4-FFF2-40B4-BE49-F238E27FC236}">
                <a16:creationId xmlns:a16="http://schemas.microsoft.com/office/drawing/2014/main" id="{7620954D-82D3-1D4B-A1CD-3A1E0C8A9DC6}"/>
              </a:ext>
            </a:extLst>
          </p:cNvPr>
          <p:cNvSpPr txBox="1"/>
          <p:nvPr userDrawn="1"/>
        </p:nvSpPr>
        <p:spPr>
          <a:xfrm>
            <a:off x="8550442" y="4756155"/>
            <a:ext cx="285583" cy="153888"/>
          </a:xfrm>
          <a:prstGeom prst="rect">
            <a:avLst/>
          </a:prstGeom>
          <a:noFill/>
        </p:spPr>
        <p:txBody>
          <a:bodyPr wrap="square" lIns="0" tIns="0" rIns="0" bIns="0" rtlCol="0">
            <a:spAutoFit/>
          </a:bodyPr>
          <a:lstStyle/>
          <a:p>
            <a:fld id="{9CBAD4DA-9C98-6A46-AD8B-74936096646F}" type="slidenum">
              <a:rPr lang="en-US" sz="1000" smtClean="0">
                <a:solidFill>
                  <a:schemeClr val="bg1"/>
                </a:solidFill>
              </a:rPr>
              <a:t>‹#›</a:t>
            </a:fld>
            <a:endParaRPr lang="en-US" sz="1000">
              <a:solidFill>
                <a:schemeClr val="bg1"/>
              </a:solidFill>
            </a:endParaRPr>
          </a:p>
        </p:txBody>
      </p:sp>
      <p:sp>
        <p:nvSpPr>
          <p:cNvPr id="13" name="TextBox 12">
            <a:extLst>
              <a:ext uri="{FF2B5EF4-FFF2-40B4-BE49-F238E27FC236}">
                <a16:creationId xmlns:a16="http://schemas.microsoft.com/office/drawing/2014/main" id="{1B9B290E-0BEC-0242-B2BE-84870A1B6353}"/>
              </a:ext>
            </a:extLst>
          </p:cNvPr>
          <p:cNvSpPr txBox="1"/>
          <p:nvPr userDrawn="1"/>
        </p:nvSpPr>
        <p:spPr>
          <a:xfrm>
            <a:off x="4242644" y="4799359"/>
            <a:ext cx="4034582" cy="92333"/>
          </a:xfrm>
          <a:prstGeom prst="rect">
            <a:avLst/>
          </a:prstGeom>
          <a:noFill/>
        </p:spPr>
        <p:txBody>
          <a:bodyPr wrap="square" lIns="0" tIns="0" rIns="0" bIns="0"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600"/>
              <a:t>© 2024 All rights reserved | For Syneos Health</a:t>
            </a:r>
            <a:r>
              <a:rPr lang="en-US" sz="600" baseline="30000"/>
              <a:t>®</a:t>
            </a:r>
            <a:r>
              <a:rPr lang="en-US" sz="600"/>
              <a:t> use only. </a:t>
            </a:r>
            <a:r>
              <a:rPr lang="en-US" sz="600" kern="1200">
                <a:solidFill>
                  <a:schemeClr val="tx1"/>
                </a:solidFill>
                <a:effectLst/>
                <a:latin typeface="+mn-lt"/>
                <a:ea typeface="+mn-ea"/>
                <a:cs typeface="+mn-cs"/>
              </a:rPr>
              <a:t>Confidential authorized use only.</a:t>
            </a:r>
          </a:p>
        </p:txBody>
      </p:sp>
    </p:spTree>
    <p:extLst>
      <p:ext uri="{BB962C8B-B14F-4D97-AF65-F5344CB8AC3E}">
        <p14:creationId xmlns:p14="http://schemas.microsoft.com/office/powerpoint/2010/main" val="110021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Pull quot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467268D-0C35-CD40-837F-419B991684A7}"/>
              </a:ext>
            </a:extLst>
          </p:cNvPr>
          <p:cNvSpPr/>
          <p:nvPr userDrawn="1"/>
        </p:nvSpPr>
        <p:spPr>
          <a:xfrm>
            <a:off x="0" y="1"/>
            <a:ext cx="9144000" cy="5143500"/>
          </a:xfrm>
          <a:prstGeom prst="rect">
            <a:avLst/>
          </a:prstGeom>
          <a:gradFill flip="none" rotWithShape="1">
            <a:gsLst>
              <a:gs pos="0">
                <a:schemeClr val="accent1"/>
              </a:gs>
              <a:gs pos="50000">
                <a:schemeClr val="accent4"/>
              </a:gs>
              <a:gs pos="100000">
                <a:schemeClr val="accent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200">
              <a:solidFill>
                <a:schemeClr val="bg1"/>
              </a:solidFill>
            </a:endParaRPr>
          </a:p>
        </p:txBody>
      </p:sp>
      <p:sp>
        <p:nvSpPr>
          <p:cNvPr id="2" name="Rectangle 1">
            <a:extLst>
              <a:ext uri="{FF2B5EF4-FFF2-40B4-BE49-F238E27FC236}">
                <a16:creationId xmlns:a16="http://schemas.microsoft.com/office/drawing/2014/main" id="{C03015A7-1F07-9146-A81A-7DEBEA814732}"/>
              </a:ext>
            </a:extLst>
          </p:cNvPr>
          <p:cNvSpPr/>
          <p:nvPr userDrawn="1"/>
        </p:nvSpPr>
        <p:spPr>
          <a:xfrm>
            <a:off x="0" y="1"/>
            <a:ext cx="9144000" cy="2571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200">
              <a:solidFill>
                <a:schemeClr val="bg1"/>
              </a:solidFill>
            </a:endParaRPr>
          </a:p>
        </p:txBody>
      </p:sp>
      <p:sp>
        <p:nvSpPr>
          <p:cNvPr id="6" name="Text Placeholder 5">
            <a:extLst>
              <a:ext uri="{FF2B5EF4-FFF2-40B4-BE49-F238E27FC236}">
                <a16:creationId xmlns:a16="http://schemas.microsoft.com/office/drawing/2014/main" id="{3F8518EB-3E45-9848-AE3F-D33DC32D4104}"/>
              </a:ext>
            </a:extLst>
          </p:cNvPr>
          <p:cNvSpPr>
            <a:spLocks noGrp="1"/>
          </p:cNvSpPr>
          <p:nvPr>
            <p:ph type="body" sz="quarter" idx="10" hasCustomPrompt="1"/>
          </p:nvPr>
        </p:nvSpPr>
        <p:spPr>
          <a:xfrm>
            <a:off x="1638300" y="1630142"/>
            <a:ext cx="5867400" cy="1865126"/>
          </a:xfrm>
          <a:solidFill>
            <a:schemeClr val="tx2"/>
          </a:solidFill>
        </p:spPr>
        <p:txBody>
          <a:bodyPr lIns="228600" tIns="228600" rIns="228600" bIns="228600" anchor="ctr">
            <a:spAutoFit/>
          </a:bodyPr>
          <a:lstStyle>
            <a:lvl1pPr>
              <a:defRPr sz="2400" b="1">
                <a:solidFill>
                  <a:schemeClr val="tx1"/>
                </a:solidFill>
              </a:defRPr>
            </a:lvl1pPr>
          </a:lstStyle>
          <a:p>
            <a:pPr lvl="0"/>
            <a:r>
              <a:rPr lang="en-US"/>
              <a:t>Click to edit a large quote (Arial Bold </a:t>
            </a:r>
            <a:br>
              <a:rPr lang="en-US"/>
            </a:br>
            <a:r>
              <a:rPr lang="en-US"/>
              <a:t>24 </a:t>
            </a:r>
            <a:r>
              <a:rPr lang="en-US" err="1"/>
              <a:t>pt</a:t>
            </a:r>
            <a:r>
              <a:rPr lang="en-US"/>
              <a:t>). 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euismod</a:t>
            </a:r>
            <a:r>
              <a:rPr lang="en-US"/>
              <a:t>.”  </a:t>
            </a:r>
          </a:p>
        </p:txBody>
      </p:sp>
      <p:sp>
        <p:nvSpPr>
          <p:cNvPr id="9" name="TextBox 8">
            <a:extLst>
              <a:ext uri="{FF2B5EF4-FFF2-40B4-BE49-F238E27FC236}">
                <a16:creationId xmlns:a16="http://schemas.microsoft.com/office/drawing/2014/main" id="{E87F5176-A02C-534F-A8A6-A1E7DBDF842A}"/>
              </a:ext>
            </a:extLst>
          </p:cNvPr>
          <p:cNvSpPr txBox="1"/>
          <p:nvPr userDrawn="1"/>
        </p:nvSpPr>
        <p:spPr>
          <a:xfrm>
            <a:off x="1249892" y="1687633"/>
            <a:ext cx="549274" cy="1107996"/>
          </a:xfrm>
          <a:prstGeom prst="rect">
            <a:avLst/>
          </a:prstGeom>
          <a:noFill/>
        </p:spPr>
        <p:txBody>
          <a:bodyPr wrap="square" lIns="0" tIns="0" rIns="0" bIns="0" rtlCol="0">
            <a:spAutoFit/>
          </a:bodyPr>
          <a:lstStyle/>
          <a:p>
            <a:pPr algn="l"/>
            <a:r>
              <a:rPr lang="en-US" sz="7200" b="1">
                <a:solidFill>
                  <a:schemeClr val="accent3"/>
                </a:solidFill>
              </a:rPr>
              <a:t>“</a:t>
            </a:r>
          </a:p>
        </p:txBody>
      </p:sp>
      <p:pic>
        <p:nvPicPr>
          <p:cNvPr id="12" name="Picture 11"/>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8625" y="4534791"/>
            <a:ext cx="749300" cy="366679"/>
          </a:xfrm>
          <a:prstGeom prst="rect">
            <a:avLst/>
          </a:prstGeom>
        </p:spPr>
      </p:pic>
      <p:sp>
        <p:nvSpPr>
          <p:cNvPr id="13" name="TextBox 12">
            <a:extLst>
              <a:ext uri="{FF2B5EF4-FFF2-40B4-BE49-F238E27FC236}">
                <a16:creationId xmlns:a16="http://schemas.microsoft.com/office/drawing/2014/main" id="{7620954D-82D3-1D4B-A1CD-3A1E0C8A9DC6}"/>
              </a:ext>
            </a:extLst>
          </p:cNvPr>
          <p:cNvSpPr txBox="1"/>
          <p:nvPr userDrawn="1"/>
        </p:nvSpPr>
        <p:spPr>
          <a:xfrm>
            <a:off x="8550442" y="4756155"/>
            <a:ext cx="285583" cy="153888"/>
          </a:xfrm>
          <a:prstGeom prst="rect">
            <a:avLst/>
          </a:prstGeom>
          <a:noFill/>
        </p:spPr>
        <p:txBody>
          <a:bodyPr wrap="square" lIns="0" tIns="0" rIns="0" bIns="0" rtlCol="0">
            <a:spAutoFit/>
          </a:bodyPr>
          <a:lstStyle/>
          <a:p>
            <a:fld id="{9CBAD4DA-9C98-6A46-AD8B-74936096646F}" type="slidenum">
              <a:rPr lang="en-US" sz="1000" smtClean="0">
                <a:solidFill>
                  <a:schemeClr val="tx2"/>
                </a:solidFill>
              </a:rPr>
              <a:t>‹#›</a:t>
            </a:fld>
            <a:endParaRPr lang="en-US" sz="1000">
              <a:solidFill>
                <a:schemeClr val="tx2"/>
              </a:solidFill>
            </a:endParaRPr>
          </a:p>
        </p:txBody>
      </p:sp>
      <p:sp>
        <p:nvSpPr>
          <p:cNvPr id="10" name="TextBox 9">
            <a:extLst>
              <a:ext uri="{FF2B5EF4-FFF2-40B4-BE49-F238E27FC236}">
                <a16:creationId xmlns:a16="http://schemas.microsoft.com/office/drawing/2014/main" id="{1B9B290E-0BEC-0242-B2BE-84870A1B6353}"/>
              </a:ext>
            </a:extLst>
          </p:cNvPr>
          <p:cNvSpPr txBox="1"/>
          <p:nvPr userDrawn="1"/>
        </p:nvSpPr>
        <p:spPr>
          <a:xfrm>
            <a:off x="4242644" y="4799359"/>
            <a:ext cx="4034582" cy="92333"/>
          </a:xfrm>
          <a:prstGeom prst="rect">
            <a:avLst/>
          </a:prstGeom>
          <a:noFill/>
        </p:spPr>
        <p:txBody>
          <a:bodyPr wrap="square" lIns="0" tIns="0" rIns="0" bIns="0"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600">
                <a:solidFill>
                  <a:schemeClr val="tx2"/>
                </a:solidFill>
              </a:rPr>
              <a:t>© 2024 All rights reserved | For Syneos Health</a:t>
            </a:r>
            <a:r>
              <a:rPr lang="en-US" sz="600" baseline="30000">
                <a:solidFill>
                  <a:schemeClr val="tx2"/>
                </a:solidFill>
              </a:rPr>
              <a:t>®</a:t>
            </a:r>
            <a:r>
              <a:rPr lang="en-US" sz="600">
                <a:solidFill>
                  <a:schemeClr val="tx2"/>
                </a:solidFill>
              </a:rPr>
              <a:t> use only. </a:t>
            </a:r>
            <a:r>
              <a:rPr lang="en-US" sz="600" kern="1200">
                <a:solidFill>
                  <a:schemeClr val="tx2"/>
                </a:solidFill>
                <a:effectLst/>
                <a:latin typeface="+mn-lt"/>
                <a:ea typeface="+mn-ea"/>
                <a:cs typeface="+mn-cs"/>
              </a:rPr>
              <a:t>Confidential authorized use only.</a:t>
            </a:r>
          </a:p>
        </p:txBody>
      </p:sp>
    </p:spTree>
    <p:extLst>
      <p:ext uri="{BB962C8B-B14F-4D97-AF65-F5344CB8AC3E}">
        <p14:creationId xmlns:p14="http://schemas.microsoft.com/office/powerpoint/2010/main" val="265258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llout with photo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8F22F-4BD7-414A-9BD5-F35F43D15095}"/>
              </a:ext>
            </a:extLst>
          </p:cNvPr>
          <p:cNvPicPr>
            <a:picLocks noChangeAspect="1"/>
          </p:cNvPicPr>
          <p:nvPr userDrawn="1"/>
        </p:nvPicPr>
        <p:blipFill rotWithShape="1">
          <a:blip r:embed="rId2"/>
          <a:srcRect t="-1" b="50115"/>
          <a:stretch/>
        </p:blipFill>
        <p:spPr>
          <a:xfrm>
            <a:off x="0" y="0"/>
            <a:ext cx="9144000" cy="2565862"/>
          </a:xfrm>
          <a:prstGeom prst="rect">
            <a:avLst/>
          </a:prstGeom>
        </p:spPr>
      </p:pic>
      <p:sp>
        <p:nvSpPr>
          <p:cNvPr id="13" name="Text Placeholder 5">
            <a:extLst>
              <a:ext uri="{FF2B5EF4-FFF2-40B4-BE49-F238E27FC236}">
                <a16:creationId xmlns:a16="http://schemas.microsoft.com/office/drawing/2014/main" id="{B377E50A-76DD-3B4B-B3A3-4CA29262E904}"/>
              </a:ext>
            </a:extLst>
          </p:cNvPr>
          <p:cNvSpPr>
            <a:spLocks noGrp="1"/>
          </p:cNvSpPr>
          <p:nvPr>
            <p:ph type="body" sz="quarter" idx="10" hasCustomPrompt="1"/>
          </p:nvPr>
        </p:nvSpPr>
        <p:spPr>
          <a:xfrm>
            <a:off x="1638300" y="1630142"/>
            <a:ext cx="5867400" cy="1865126"/>
          </a:xfrm>
          <a:solidFill>
            <a:schemeClr val="tx2"/>
          </a:solidFill>
        </p:spPr>
        <p:txBody>
          <a:bodyPr lIns="228600" tIns="228600" rIns="228600" bIns="228600" anchor="ctr">
            <a:spAutoFit/>
          </a:bodyPr>
          <a:lstStyle>
            <a:lvl1pPr>
              <a:defRPr sz="2400" b="1">
                <a:solidFill>
                  <a:schemeClr val="tx1"/>
                </a:solidFill>
              </a:defRPr>
            </a:lvl1pPr>
          </a:lstStyle>
          <a:p>
            <a:pPr lvl="0"/>
            <a:r>
              <a:rPr lang="en-US"/>
              <a:t>Click to edit a large quote (Arial Bold </a:t>
            </a:r>
            <a:br>
              <a:rPr lang="en-US"/>
            </a:br>
            <a:r>
              <a:rPr lang="en-US"/>
              <a:t>24 </a:t>
            </a:r>
            <a:r>
              <a:rPr lang="en-US" err="1"/>
              <a:t>pt</a:t>
            </a:r>
            <a:r>
              <a:rPr lang="en-US"/>
              <a:t>). 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euismod</a:t>
            </a:r>
            <a:r>
              <a:rPr lang="en-US"/>
              <a:t>.”  </a:t>
            </a:r>
          </a:p>
        </p:txBody>
      </p:sp>
    </p:spTree>
    <p:extLst>
      <p:ext uri="{BB962C8B-B14F-4D97-AF65-F5344CB8AC3E}">
        <p14:creationId xmlns:p14="http://schemas.microsoft.com/office/powerpoint/2010/main" val="269290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llout with photo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8A28F1-53EE-6B4D-B245-34104121957C}"/>
              </a:ext>
            </a:extLst>
          </p:cNvPr>
          <p:cNvPicPr>
            <a:picLocks noChangeAspect="1"/>
          </p:cNvPicPr>
          <p:nvPr userDrawn="1"/>
        </p:nvPicPr>
        <p:blipFill rotWithShape="1">
          <a:blip r:embed="rId2"/>
          <a:srcRect l="41676" r="7130"/>
          <a:stretch/>
        </p:blipFill>
        <p:spPr>
          <a:xfrm>
            <a:off x="4581236" y="401"/>
            <a:ext cx="4562764" cy="5013325"/>
          </a:xfrm>
          <a:prstGeom prst="rect">
            <a:avLst/>
          </a:prstGeom>
        </p:spPr>
      </p:pic>
      <p:sp>
        <p:nvSpPr>
          <p:cNvPr id="11" name="Text Placeholder 5">
            <a:extLst>
              <a:ext uri="{FF2B5EF4-FFF2-40B4-BE49-F238E27FC236}">
                <a16:creationId xmlns:a16="http://schemas.microsoft.com/office/drawing/2014/main" id="{1B74F956-5998-BA4F-A771-E8572BB8991D}"/>
              </a:ext>
            </a:extLst>
          </p:cNvPr>
          <p:cNvSpPr>
            <a:spLocks noGrp="1"/>
          </p:cNvSpPr>
          <p:nvPr>
            <p:ph type="body" sz="quarter" idx="11" hasCustomPrompt="1"/>
          </p:nvPr>
        </p:nvSpPr>
        <p:spPr>
          <a:xfrm>
            <a:off x="220336" y="1565873"/>
            <a:ext cx="5452905" cy="1865126"/>
          </a:xfrm>
          <a:solidFill>
            <a:schemeClr val="tx2"/>
          </a:solidFill>
        </p:spPr>
        <p:txBody>
          <a:bodyPr wrap="square" lIns="228600" tIns="228600" rIns="228600" bIns="228600" anchor="ctr">
            <a:spAutoFit/>
          </a:bodyPr>
          <a:lstStyle>
            <a:lvl1pPr>
              <a:defRPr sz="2400" b="1">
                <a:solidFill>
                  <a:schemeClr val="tx1"/>
                </a:solidFill>
              </a:defRPr>
            </a:lvl1pPr>
          </a:lstStyle>
          <a:p>
            <a:pPr lvl="0"/>
            <a:r>
              <a:rPr lang="en-US"/>
              <a:t>Click to edit a large quote (Arial Bold 24 </a:t>
            </a:r>
            <a:r>
              <a:rPr lang="en-US" err="1"/>
              <a:t>pt</a:t>
            </a:r>
            <a:r>
              <a:rPr lang="en-US"/>
              <a:t>). 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p>
        </p:txBody>
      </p:sp>
      <p:sp>
        <p:nvSpPr>
          <p:cNvPr id="8" name="Rectangle 7"/>
          <p:cNvSpPr/>
          <p:nvPr userDrawn="1"/>
        </p:nvSpPr>
        <p:spPr>
          <a:xfrm>
            <a:off x="0" y="0"/>
            <a:ext cx="387178" cy="8814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200">
              <a:solidFill>
                <a:schemeClr val="bg1"/>
              </a:solidFill>
            </a:endParaRPr>
          </a:p>
        </p:txBody>
      </p:sp>
      <p:sp>
        <p:nvSpPr>
          <p:cNvPr id="9" name="TextBox 8">
            <a:extLst>
              <a:ext uri="{FF2B5EF4-FFF2-40B4-BE49-F238E27FC236}">
                <a16:creationId xmlns:a16="http://schemas.microsoft.com/office/drawing/2014/main" id="{7620954D-82D3-1D4B-A1CD-3A1E0C8A9DC6}"/>
              </a:ext>
            </a:extLst>
          </p:cNvPr>
          <p:cNvSpPr txBox="1"/>
          <p:nvPr userDrawn="1"/>
        </p:nvSpPr>
        <p:spPr>
          <a:xfrm>
            <a:off x="8550442" y="4756155"/>
            <a:ext cx="285583" cy="153888"/>
          </a:xfrm>
          <a:prstGeom prst="rect">
            <a:avLst/>
          </a:prstGeom>
          <a:noFill/>
        </p:spPr>
        <p:txBody>
          <a:bodyPr wrap="square" lIns="0" tIns="0" rIns="0" bIns="0" rtlCol="0">
            <a:spAutoFit/>
          </a:bodyPr>
          <a:lstStyle/>
          <a:p>
            <a:fld id="{9CBAD4DA-9C98-6A46-AD8B-74936096646F}" type="slidenum">
              <a:rPr lang="en-US" sz="1000" smtClean="0">
                <a:solidFill>
                  <a:schemeClr val="tx2"/>
                </a:solidFill>
              </a:rPr>
              <a:t>‹#›</a:t>
            </a:fld>
            <a:endParaRPr lang="en-US" sz="1000">
              <a:solidFill>
                <a:schemeClr val="tx2"/>
              </a:solidFill>
            </a:endParaRPr>
          </a:p>
        </p:txBody>
      </p:sp>
      <p:sp>
        <p:nvSpPr>
          <p:cNvPr id="7" name="TextBox 6">
            <a:extLst>
              <a:ext uri="{FF2B5EF4-FFF2-40B4-BE49-F238E27FC236}">
                <a16:creationId xmlns:a16="http://schemas.microsoft.com/office/drawing/2014/main" id="{1B9B290E-0BEC-0242-B2BE-84870A1B6353}"/>
              </a:ext>
            </a:extLst>
          </p:cNvPr>
          <p:cNvSpPr txBox="1"/>
          <p:nvPr userDrawn="1"/>
        </p:nvSpPr>
        <p:spPr>
          <a:xfrm>
            <a:off x="4242644" y="4799359"/>
            <a:ext cx="4034582" cy="92333"/>
          </a:xfrm>
          <a:prstGeom prst="rect">
            <a:avLst/>
          </a:prstGeom>
          <a:noFill/>
        </p:spPr>
        <p:txBody>
          <a:bodyPr wrap="square" lIns="0" tIns="0" rIns="0" bIns="0"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600">
                <a:solidFill>
                  <a:schemeClr val="tx2"/>
                </a:solidFill>
              </a:rPr>
              <a:t>© 2024 All rights reserved | For Syneos Health</a:t>
            </a:r>
            <a:r>
              <a:rPr lang="en-US" sz="600" baseline="30000">
                <a:solidFill>
                  <a:schemeClr val="tx2"/>
                </a:solidFill>
              </a:rPr>
              <a:t>®</a:t>
            </a:r>
            <a:r>
              <a:rPr lang="en-US" sz="600">
                <a:solidFill>
                  <a:schemeClr val="tx2"/>
                </a:solidFill>
              </a:rPr>
              <a:t> use only. </a:t>
            </a:r>
            <a:r>
              <a:rPr lang="en-US" sz="600" kern="1200">
                <a:solidFill>
                  <a:schemeClr val="tx2"/>
                </a:solidFill>
                <a:effectLst/>
                <a:latin typeface="+mn-lt"/>
                <a:ea typeface="+mn-ea"/>
                <a:cs typeface="+mn-cs"/>
              </a:rPr>
              <a:t>Confidential authorized use only.</a:t>
            </a:r>
          </a:p>
        </p:txBody>
      </p:sp>
    </p:spTree>
    <p:extLst>
      <p:ext uri="{BB962C8B-B14F-4D97-AF65-F5344CB8AC3E}">
        <p14:creationId xmlns:p14="http://schemas.microsoft.com/office/powerpoint/2010/main" val="42419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Exec letter/thank you n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61648"/>
            <a:ext cx="2351443" cy="2000197"/>
          </a:xfrm>
        </p:spPr>
        <p:txBody>
          <a:bodyPr tIns="0" bIns="0"/>
          <a:lstStyle/>
          <a:p>
            <a:r>
              <a:rPr lang="en-US"/>
              <a:t>Click to edit header (Arial Bold 20 </a:t>
            </a:r>
            <a:r>
              <a:rPr lang="en-US" err="1"/>
              <a:t>pt</a:t>
            </a:r>
            <a:r>
              <a:rPr lang="en-US"/>
              <a:t>, black)</a:t>
            </a:r>
          </a:p>
        </p:txBody>
      </p:sp>
      <p:sp>
        <p:nvSpPr>
          <p:cNvPr id="3" name="Content Placeholder 2"/>
          <p:cNvSpPr>
            <a:spLocks noGrp="1"/>
          </p:cNvSpPr>
          <p:nvPr>
            <p:ph idx="1" hasCustomPrompt="1"/>
          </p:nvPr>
        </p:nvSpPr>
        <p:spPr>
          <a:xfrm>
            <a:off x="3276600" y="438150"/>
            <a:ext cx="5410200" cy="3889549"/>
          </a:xfrm>
        </p:spPr>
        <p:txBody>
          <a:bodyPr tIns="0" bIns="0"/>
          <a:lstStyle/>
          <a:p>
            <a:pPr lvl="0"/>
            <a:r>
              <a:rPr lang="en-US"/>
              <a:t>Click to edit Executive letter or thank you note</a:t>
            </a:r>
          </a:p>
        </p:txBody>
      </p:sp>
      <p:cxnSp>
        <p:nvCxnSpPr>
          <p:cNvPr id="9" name="Straight Connector 8">
            <a:extLst>
              <a:ext uri="{FF2B5EF4-FFF2-40B4-BE49-F238E27FC236}">
                <a16:creationId xmlns:a16="http://schemas.microsoft.com/office/drawing/2014/main" id="{0DE28399-29DC-804D-A2F4-95C7B06E8EC0}"/>
              </a:ext>
            </a:extLst>
          </p:cNvPr>
          <p:cNvCxnSpPr>
            <a:cxnSpLocks/>
          </p:cNvCxnSpPr>
          <p:nvPr userDrawn="1"/>
        </p:nvCxnSpPr>
        <p:spPr>
          <a:xfrm>
            <a:off x="3042621" y="461648"/>
            <a:ext cx="0" cy="3866051"/>
          </a:xfrm>
          <a:prstGeom prst="line">
            <a:avLst/>
          </a:prstGeom>
          <a:noFill/>
          <a:ln w="25400" cap="flat" cmpd="sng" algn="ctr">
            <a:solidFill>
              <a:srgbClr val="FF9E1B"/>
            </a:solidFill>
            <a:prstDash val="solid"/>
          </a:ln>
          <a:effectLst/>
        </p:spPr>
      </p:cxnSp>
      <p:sp>
        <p:nvSpPr>
          <p:cNvPr id="12" name="Rectangle 11"/>
          <p:cNvSpPr/>
          <p:nvPr userDrawn="1"/>
        </p:nvSpPr>
        <p:spPr>
          <a:xfrm>
            <a:off x="0" y="0"/>
            <a:ext cx="387178" cy="8814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200">
              <a:solidFill>
                <a:schemeClr val="bg1"/>
              </a:solidFill>
            </a:endParaRPr>
          </a:p>
        </p:txBody>
      </p:sp>
    </p:spTree>
    <p:extLst>
      <p:ext uri="{BB962C8B-B14F-4D97-AF65-F5344CB8AC3E}">
        <p14:creationId xmlns:p14="http://schemas.microsoft.com/office/powerpoint/2010/main" val="95621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5BB6657-53C4-E34B-AB25-AF1EF229CFEC}"/>
              </a:ext>
            </a:extLst>
          </p:cNvPr>
          <p:cNvSpPr/>
          <p:nvPr userDrawn="1"/>
        </p:nvSpPr>
        <p:spPr>
          <a:xfrm>
            <a:off x="0" y="2346036"/>
            <a:ext cx="5588000" cy="27974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200">
              <a:solidFill>
                <a:schemeClr val="bg1"/>
              </a:solidFill>
            </a:endParaRPr>
          </a:p>
        </p:txBody>
      </p:sp>
      <p:sp>
        <p:nvSpPr>
          <p:cNvPr id="4" name="TextBox 3">
            <a:extLst>
              <a:ext uri="{FF2B5EF4-FFF2-40B4-BE49-F238E27FC236}">
                <a16:creationId xmlns:a16="http://schemas.microsoft.com/office/drawing/2014/main" id="{046ED4D3-C826-9846-BC33-CB5D1E9A151B}"/>
              </a:ext>
            </a:extLst>
          </p:cNvPr>
          <p:cNvSpPr txBox="1"/>
          <p:nvPr userDrawn="1"/>
        </p:nvSpPr>
        <p:spPr>
          <a:xfrm>
            <a:off x="457200" y="2571750"/>
            <a:ext cx="4383741" cy="923330"/>
          </a:xfrm>
          <a:prstGeom prst="rect">
            <a:avLst/>
          </a:prstGeom>
          <a:noFill/>
        </p:spPr>
        <p:txBody>
          <a:bodyPr wrap="square" lIns="0" tIns="0" rIns="0" bIns="0" rtlCol="0">
            <a:spAutoFit/>
          </a:bodyPr>
          <a:lstStyle/>
          <a:p>
            <a:pPr algn="l"/>
            <a:r>
              <a:rPr lang="en-US" sz="3000" b="1"/>
              <a:t>Shortening the Distance from Lab to Life</a:t>
            </a:r>
            <a:r>
              <a:rPr lang="en-US" sz="3000" b="1" baseline="30000"/>
              <a:t>®</a:t>
            </a:r>
            <a:r>
              <a:rPr lang="en-US" sz="3000" b="1"/>
              <a:t>.</a:t>
            </a:r>
          </a:p>
        </p:txBody>
      </p:sp>
      <p:cxnSp>
        <p:nvCxnSpPr>
          <p:cNvPr id="6" name="Straight Connector 5">
            <a:extLst>
              <a:ext uri="{FF2B5EF4-FFF2-40B4-BE49-F238E27FC236}">
                <a16:creationId xmlns:a16="http://schemas.microsoft.com/office/drawing/2014/main" id="{175DDC9E-238F-9640-9199-7FEFC890811E}"/>
              </a:ext>
            </a:extLst>
          </p:cNvPr>
          <p:cNvCxnSpPr>
            <a:cxnSpLocks/>
          </p:cNvCxnSpPr>
          <p:nvPr userDrawn="1"/>
        </p:nvCxnSpPr>
        <p:spPr>
          <a:xfrm>
            <a:off x="457200" y="3646842"/>
            <a:ext cx="438374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4504" y="4088782"/>
            <a:ext cx="1280160" cy="626461"/>
          </a:xfrm>
          <a:prstGeom prst="rect">
            <a:avLst/>
          </a:prstGeom>
        </p:spPr>
      </p:pic>
    </p:spTree>
    <p:extLst>
      <p:ext uri="{BB962C8B-B14F-4D97-AF65-F5344CB8AC3E}">
        <p14:creationId xmlns:p14="http://schemas.microsoft.com/office/powerpoint/2010/main" val="305543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with contacts">
    <p:bg>
      <p:bgPr>
        <a:gradFill>
          <a:gsLst>
            <a:gs pos="0">
              <a:schemeClr val="accent1"/>
            </a:gs>
            <a:gs pos="50000">
              <a:schemeClr val="accent4"/>
            </a:gs>
            <a:gs pos="100000">
              <a:schemeClr val="accent3"/>
            </a:gs>
          </a:gsLst>
          <a:lin ang="108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FB28C-6E92-4C4B-9A73-70FA6416DDE0}"/>
              </a:ext>
            </a:extLst>
          </p:cNvPr>
          <p:cNvSpPr/>
          <p:nvPr userDrawn="1"/>
        </p:nvSpPr>
        <p:spPr>
          <a:xfrm>
            <a:off x="0" y="2345167"/>
            <a:ext cx="5583219" cy="2798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200">
              <a:solidFill>
                <a:schemeClr val="bg1"/>
              </a:solidFill>
            </a:endParaRPr>
          </a:p>
        </p:txBody>
      </p:sp>
      <p:sp>
        <p:nvSpPr>
          <p:cNvPr id="4" name="TextBox 3">
            <a:extLst>
              <a:ext uri="{FF2B5EF4-FFF2-40B4-BE49-F238E27FC236}">
                <a16:creationId xmlns:a16="http://schemas.microsoft.com/office/drawing/2014/main" id="{046ED4D3-C826-9846-BC33-CB5D1E9A151B}"/>
              </a:ext>
            </a:extLst>
          </p:cNvPr>
          <p:cNvSpPr txBox="1"/>
          <p:nvPr userDrawn="1"/>
        </p:nvSpPr>
        <p:spPr>
          <a:xfrm>
            <a:off x="457200" y="2571750"/>
            <a:ext cx="4383741" cy="923330"/>
          </a:xfrm>
          <a:prstGeom prst="rect">
            <a:avLst/>
          </a:prstGeom>
          <a:noFill/>
        </p:spPr>
        <p:txBody>
          <a:bodyPr wrap="square" lIns="0" tIns="0" rIns="0" bIns="0" rtlCol="0">
            <a:spAutoFit/>
          </a:bodyPr>
          <a:lstStyle/>
          <a:p>
            <a:pPr algn="l"/>
            <a:r>
              <a:rPr lang="en-US" sz="3000" b="1"/>
              <a:t>Shortening the Distance from Lab to Life</a:t>
            </a:r>
            <a:r>
              <a:rPr lang="en-US" sz="3000" b="1" baseline="30000"/>
              <a:t>®</a:t>
            </a:r>
            <a:r>
              <a:rPr lang="en-US" sz="3000" b="1"/>
              <a:t>.</a:t>
            </a:r>
          </a:p>
        </p:txBody>
      </p:sp>
      <p:cxnSp>
        <p:nvCxnSpPr>
          <p:cNvPr id="6" name="Straight Connector 5">
            <a:extLst>
              <a:ext uri="{FF2B5EF4-FFF2-40B4-BE49-F238E27FC236}">
                <a16:creationId xmlns:a16="http://schemas.microsoft.com/office/drawing/2014/main" id="{175DDC9E-238F-9640-9199-7FEFC890811E}"/>
              </a:ext>
            </a:extLst>
          </p:cNvPr>
          <p:cNvCxnSpPr>
            <a:cxnSpLocks/>
          </p:cNvCxnSpPr>
          <p:nvPr userDrawn="1"/>
        </p:nvCxnSpPr>
        <p:spPr>
          <a:xfrm>
            <a:off x="457200" y="3646842"/>
            <a:ext cx="438374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840C21CA-6021-DA46-A7C4-7815AE808887}"/>
              </a:ext>
            </a:extLst>
          </p:cNvPr>
          <p:cNvSpPr>
            <a:spLocks noGrp="1"/>
          </p:cNvSpPr>
          <p:nvPr>
            <p:ph type="body" sz="quarter" idx="10" hasCustomPrompt="1"/>
          </p:nvPr>
        </p:nvSpPr>
        <p:spPr>
          <a:xfrm>
            <a:off x="6096000" y="626638"/>
            <a:ext cx="2603500" cy="712637"/>
          </a:xfrm>
        </p:spPr>
        <p:txBody>
          <a:bodyPr>
            <a:noAutofit/>
          </a:bodyPr>
          <a:lstStyle>
            <a:lvl1pPr>
              <a:lnSpc>
                <a:spcPct val="100000"/>
              </a:lnSpc>
              <a:spcBef>
                <a:spcPts val="0"/>
              </a:spcBef>
              <a:defRPr sz="1100" b="0">
                <a:solidFill>
                  <a:schemeClr val="tx2"/>
                </a:solidFill>
              </a:defRPr>
            </a:lvl1pPr>
          </a:lstStyle>
          <a:p>
            <a:pPr lvl="0"/>
            <a:r>
              <a:rPr lang="en-US" err="1"/>
              <a:t>Firstname</a:t>
            </a:r>
            <a:r>
              <a:rPr lang="en-US"/>
              <a:t> </a:t>
            </a:r>
            <a:r>
              <a:rPr lang="en-US" err="1"/>
              <a:t>Lastname</a:t>
            </a:r>
            <a:br>
              <a:rPr lang="en-US"/>
            </a:br>
            <a:r>
              <a:rPr lang="en-US"/>
              <a:t>Title</a:t>
            </a:r>
            <a:br>
              <a:rPr lang="en-US"/>
            </a:br>
            <a:r>
              <a:rPr lang="en-US" err="1"/>
              <a:t>firstname.lastname@syneoshealth.com</a:t>
            </a:r>
            <a:br>
              <a:rPr lang="en-US"/>
            </a:br>
            <a:r>
              <a:rPr lang="en-US"/>
              <a:t>+1 234 567 8901</a:t>
            </a:r>
          </a:p>
        </p:txBody>
      </p:sp>
      <p:sp>
        <p:nvSpPr>
          <p:cNvPr id="8" name="Text Placeholder 6">
            <a:extLst>
              <a:ext uri="{FF2B5EF4-FFF2-40B4-BE49-F238E27FC236}">
                <a16:creationId xmlns:a16="http://schemas.microsoft.com/office/drawing/2014/main" id="{3C2129F6-6C02-DF4E-B2A9-1B2F77BB997D}"/>
              </a:ext>
            </a:extLst>
          </p:cNvPr>
          <p:cNvSpPr>
            <a:spLocks noGrp="1"/>
          </p:cNvSpPr>
          <p:nvPr>
            <p:ph type="body" sz="quarter" idx="11" hasCustomPrompt="1"/>
          </p:nvPr>
        </p:nvSpPr>
        <p:spPr>
          <a:xfrm>
            <a:off x="6096000" y="1734152"/>
            <a:ext cx="2603500" cy="754473"/>
          </a:xfrm>
        </p:spPr>
        <p:txBody>
          <a:bodyPr>
            <a:noAutofit/>
          </a:bodyPr>
          <a:lstStyle>
            <a:lvl1pPr>
              <a:lnSpc>
                <a:spcPct val="100000"/>
              </a:lnSpc>
              <a:spcBef>
                <a:spcPts val="0"/>
              </a:spcBef>
              <a:defRPr sz="1100" b="0">
                <a:solidFill>
                  <a:schemeClr val="tx2"/>
                </a:solidFill>
              </a:defRPr>
            </a:lvl1pPr>
          </a:lstStyle>
          <a:p>
            <a:pPr lvl="0"/>
            <a:r>
              <a:rPr lang="en-US" err="1"/>
              <a:t>Firstname</a:t>
            </a:r>
            <a:r>
              <a:rPr lang="en-US"/>
              <a:t> </a:t>
            </a:r>
            <a:r>
              <a:rPr lang="en-US" err="1"/>
              <a:t>Lastname</a:t>
            </a:r>
            <a:br>
              <a:rPr lang="en-US"/>
            </a:br>
            <a:r>
              <a:rPr lang="en-US"/>
              <a:t>Title</a:t>
            </a:r>
            <a:br>
              <a:rPr lang="en-US"/>
            </a:br>
            <a:r>
              <a:rPr lang="en-US" err="1"/>
              <a:t>firstname.lastname@syneoshealth.com</a:t>
            </a:r>
            <a:br>
              <a:rPr lang="en-US"/>
            </a:br>
            <a:r>
              <a:rPr lang="en-US"/>
              <a:t>+1 234 567 8901</a:t>
            </a:r>
          </a:p>
        </p:txBody>
      </p:sp>
      <p:sp>
        <p:nvSpPr>
          <p:cNvPr id="9" name="Text Placeholder 6">
            <a:extLst>
              <a:ext uri="{FF2B5EF4-FFF2-40B4-BE49-F238E27FC236}">
                <a16:creationId xmlns:a16="http://schemas.microsoft.com/office/drawing/2014/main" id="{0A265F4F-1223-CC4E-8F60-F88319FF4913}"/>
              </a:ext>
            </a:extLst>
          </p:cNvPr>
          <p:cNvSpPr>
            <a:spLocks noGrp="1"/>
          </p:cNvSpPr>
          <p:nvPr>
            <p:ph type="body" sz="quarter" idx="12" hasCustomPrompt="1"/>
          </p:nvPr>
        </p:nvSpPr>
        <p:spPr>
          <a:xfrm>
            <a:off x="6096000" y="2841666"/>
            <a:ext cx="2603500" cy="722051"/>
          </a:xfrm>
        </p:spPr>
        <p:txBody>
          <a:bodyPr>
            <a:noAutofit/>
          </a:bodyPr>
          <a:lstStyle>
            <a:lvl1pPr>
              <a:lnSpc>
                <a:spcPct val="100000"/>
              </a:lnSpc>
              <a:spcBef>
                <a:spcPts val="0"/>
              </a:spcBef>
              <a:defRPr sz="1100" b="0">
                <a:solidFill>
                  <a:schemeClr val="tx2"/>
                </a:solidFill>
              </a:defRPr>
            </a:lvl1pPr>
          </a:lstStyle>
          <a:p>
            <a:pPr lvl="0"/>
            <a:r>
              <a:rPr lang="en-US" err="1"/>
              <a:t>Firstname</a:t>
            </a:r>
            <a:r>
              <a:rPr lang="en-US"/>
              <a:t> </a:t>
            </a:r>
            <a:r>
              <a:rPr lang="en-US" err="1"/>
              <a:t>Lastname</a:t>
            </a:r>
            <a:br>
              <a:rPr lang="en-US"/>
            </a:br>
            <a:r>
              <a:rPr lang="en-US"/>
              <a:t>Title</a:t>
            </a:r>
            <a:br>
              <a:rPr lang="en-US"/>
            </a:br>
            <a:r>
              <a:rPr lang="en-US" err="1"/>
              <a:t>firstname.lastname@syneoshealth.com</a:t>
            </a:r>
            <a:br>
              <a:rPr lang="en-US"/>
            </a:br>
            <a:r>
              <a:rPr lang="en-US"/>
              <a:t>+1 234 567 8901</a:t>
            </a:r>
          </a:p>
        </p:txBody>
      </p:sp>
      <p:sp>
        <p:nvSpPr>
          <p:cNvPr id="10" name="Text Placeholder 6">
            <a:extLst>
              <a:ext uri="{FF2B5EF4-FFF2-40B4-BE49-F238E27FC236}">
                <a16:creationId xmlns:a16="http://schemas.microsoft.com/office/drawing/2014/main" id="{AE43FCE1-716D-DC4C-9633-1A1A974A332C}"/>
              </a:ext>
            </a:extLst>
          </p:cNvPr>
          <p:cNvSpPr>
            <a:spLocks noGrp="1"/>
          </p:cNvSpPr>
          <p:nvPr>
            <p:ph type="body" sz="quarter" idx="13" hasCustomPrompt="1"/>
          </p:nvPr>
        </p:nvSpPr>
        <p:spPr>
          <a:xfrm>
            <a:off x="6096000" y="3949181"/>
            <a:ext cx="2603500" cy="761367"/>
          </a:xfrm>
        </p:spPr>
        <p:txBody>
          <a:bodyPr>
            <a:noAutofit/>
          </a:bodyPr>
          <a:lstStyle>
            <a:lvl1pPr>
              <a:lnSpc>
                <a:spcPct val="100000"/>
              </a:lnSpc>
              <a:spcBef>
                <a:spcPts val="0"/>
              </a:spcBef>
              <a:defRPr sz="1100" b="0">
                <a:solidFill>
                  <a:schemeClr val="tx2"/>
                </a:solidFill>
              </a:defRPr>
            </a:lvl1pPr>
          </a:lstStyle>
          <a:p>
            <a:pPr lvl="0"/>
            <a:r>
              <a:rPr lang="en-US" err="1"/>
              <a:t>Firstname</a:t>
            </a:r>
            <a:r>
              <a:rPr lang="en-US"/>
              <a:t> </a:t>
            </a:r>
            <a:r>
              <a:rPr lang="en-US" err="1"/>
              <a:t>Lastname</a:t>
            </a:r>
            <a:br>
              <a:rPr lang="en-US"/>
            </a:br>
            <a:r>
              <a:rPr lang="en-US"/>
              <a:t>Title</a:t>
            </a:r>
            <a:br>
              <a:rPr lang="en-US"/>
            </a:br>
            <a:r>
              <a:rPr lang="en-US" err="1"/>
              <a:t>firstname.lastname@syneoshealth.com</a:t>
            </a:r>
            <a:br>
              <a:rPr lang="en-US"/>
            </a:br>
            <a:r>
              <a:rPr lang="en-US"/>
              <a:t>+1 234 567 8901</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4504" y="4088782"/>
            <a:ext cx="1280160" cy="626461"/>
          </a:xfrm>
          <a:prstGeom prst="rect">
            <a:avLst/>
          </a:prstGeom>
        </p:spPr>
      </p:pic>
    </p:spTree>
    <p:extLst>
      <p:ext uri="{BB962C8B-B14F-4D97-AF65-F5344CB8AC3E}">
        <p14:creationId xmlns:p14="http://schemas.microsoft.com/office/powerpoint/2010/main" val="20014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C96E4-49EB-F828-365E-46F6EF66D2E2}"/>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268BA4-8C25-7B80-F46F-7E8917A52C3F}"/>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F77F11-A211-D8C2-DF97-6548647CCC3D}"/>
              </a:ext>
            </a:extLst>
          </p:cNvPr>
          <p:cNvSpPr>
            <a:spLocks noGrp="1"/>
          </p:cNvSpPr>
          <p:nvPr>
            <p:ph type="dt" sz="half" idx="10"/>
          </p:nvPr>
        </p:nvSpPr>
        <p:spPr/>
        <p:txBody>
          <a:bodyPr/>
          <a:lstStyle/>
          <a:p>
            <a:fld id="{4868798A-619D-48EF-904A-580F847A9483}" type="datetimeFigureOut">
              <a:rPr lang="en-US" smtClean="0"/>
              <a:t>11/20/2025</a:t>
            </a:fld>
            <a:endParaRPr lang="en-US"/>
          </a:p>
        </p:txBody>
      </p:sp>
      <p:sp>
        <p:nvSpPr>
          <p:cNvPr id="5" name="Footer Placeholder 4">
            <a:extLst>
              <a:ext uri="{FF2B5EF4-FFF2-40B4-BE49-F238E27FC236}">
                <a16:creationId xmlns:a16="http://schemas.microsoft.com/office/drawing/2014/main" id="{E3A0F737-93C0-8C2C-2CAD-846AAE6B3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8196D2-72ED-DE5E-0E1A-E6759B094170}"/>
              </a:ext>
            </a:extLst>
          </p:cNvPr>
          <p:cNvSpPr>
            <a:spLocks noGrp="1"/>
          </p:cNvSpPr>
          <p:nvPr>
            <p:ph type="sldNum" sz="quarter" idx="12"/>
          </p:nvPr>
        </p:nvSpPr>
        <p:spPr/>
        <p:txBody>
          <a:bodyPr/>
          <a:lstStyle/>
          <a:p>
            <a:fld id="{46D9606E-E1F1-4CB7-969D-E4C25E2FB49F}" type="slidenum">
              <a:rPr lang="en-US" smtClean="0"/>
              <a:t>‹#›</a:t>
            </a:fld>
            <a:endParaRPr lang="en-US"/>
          </a:p>
        </p:txBody>
      </p:sp>
    </p:spTree>
    <p:extLst>
      <p:ext uri="{BB962C8B-B14F-4D97-AF65-F5344CB8AC3E}">
        <p14:creationId xmlns:p14="http://schemas.microsoft.com/office/powerpoint/2010/main" val="45294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A92D-FF77-95E0-B4BA-282255BBAA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B185DB-8A7E-6757-1373-08C256C1F4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F1F273-20A2-874C-463F-AE2079D6C1E0}"/>
              </a:ext>
            </a:extLst>
          </p:cNvPr>
          <p:cNvSpPr>
            <a:spLocks noGrp="1"/>
          </p:cNvSpPr>
          <p:nvPr>
            <p:ph type="dt" sz="half" idx="10"/>
          </p:nvPr>
        </p:nvSpPr>
        <p:spPr/>
        <p:txBody>
          <a:bodyPr/>
          <a:lstStyle/>
          <a:p>
            <a:fld id="{4868798A-619D-48EF-904A-580F847A9483}" type="datetimeFigureOut">
              <a:rPr lang="en-US" smtClean="0"/>
              <a:t>11/20/2025</a:t>
            </a:fld>
            <a:endParaRPr lang="en-US"/>
          </a:p>
        </p:txBody>
      </p:sp>
      <p:sp>
        <p:nvSpPr>
          <p:cNvPr id="5" name="Footer Placeholder 4">
            <a:extLst>
              <a:ext uri="{FF2B5EF4-FFF2-40B4-BE49-F238E27FC236}">
                <a16:creationId xmlns:a16="http://schemas.microsoft.com/office/drawing/2014/main" id="{B97335CB-BA3A-5B6A-EFF1-6BED032F1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C2496B-FAD4-08AA-4767-8197204D27E2}"/>
              </a:ext>
            </a:extLst>
          </p:cNvPr>
          <p:cNvSpPr>
            <a:spLocks noGrp="1"/>
          </p:cNvSpPr>
          <p:nvPr>
            <p:ph type="sldNum" sz="quarter" idx="12"/>
          </p:nvPr>
        </p:nvSpPr>
        <p:spPr/>
        <p:txBody>
          <a:bodyPr/>
          <a:lstStyle/>
          <a:p>
            <a:fld id="{46D9606E-E1F1-4CB7-969D-E4C25E2FB49F}" type="slidenum">
              <a:rPr lang="en-US" smtClean="0"/>
              <a:t>‹#›</a:t>
            </a:fld>
            <a:endParaRPr lang="en-US"/>
          </a:p>
        </p:txBody>
      </p:sp>
    </p:spTree>
    <p:extLst>
      <p:ext uri="{BB962C8B-B14F-4D97-AF65-F5344CB8AC3E}">
        <p14:creationId xmlns:p14="http://schemas.microsoft.com/office/powerpoint/2010/main" val="330988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78D4A-2E21-7BAA-359D-EBD1EE425B44}"/>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E5ADD0-3FF7-3A3A-A237-E80A08A90ACE}"/>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8CA43B-E8D7-D35D-1D52-80EBEA9627AC}"/>
              </a:ext>
            </a:extLst>
          </p:cNvPr>
          <p:cNvSpPr>
            <a:spLocks noGrp="1"/>
          </p:cNvSpPr>
          <p:nvPr>
            <p:ph type="dt" sz="half" idx="10"/>
          </p:nvPr>
        </p:nvSpPr>
        <p:spPr/>
        <p:txBody>
          <a:bodyPr/>
          <a:lstStyle/>
          <a:p>
            <a:fld id="{4868798A-619D-48EF-904A-580F847A9483}" type="datetimeFigureOut">
              <a:rPr lang="en-US" smtClean="0"/>
              <a:t>11/20/2025</a:t>
            </a:fld>
            <a:endParaRPr lang="en-US"/>
          </a:p>
        </p:txBody>
      </p:sp>
      <p:sp>
        <p:nvSpPr>
          <p:cNvPr id="5" name="Footer Placeholder 4">
            <a:extLst>
              <a:ext uri="{FF2B5EF4-FFF2-40B4-BE49-F238E27FC236}">
                <a16:creationId xmlns:a16="http://schemas.microsoft.com/office/drawing/2014/main" id="{B25D7B25-A589-4563-4ED3-DDFCE0B41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9F544E-19C5-3CD8-C84F-96A793703CCC}"/>
              </a:ext>
            </a:extLst>
          </p:cNvPr>
          <p:cNvSpPr>
            <a:spLocks noGrp="1"/>
          </p:cNvSpPr>
          <p:nvPr>
            <p:ph type="sldNum" sz="quarter" idx="12"/>
          </p:nvPr>
        </p:nvSpPr>
        <p:spPr/>
        <p:txBody>
          <a:bodyPr/>
          <a:lstStyle/>
          <a:p>
            <a:fld id="{46D9606E-E1F1-4CB7-969D-E4C25E2FB49F}" type="slidenum">
              <a:rPr lang="en-US" smtClean="0"/>
              <a:t>‹#›</a:t>
            </a:fld>
            <a:endParaRPr lang="en-US"/>
          </a:p>
        </p:txBody>
      </p:sp>
    </p:spTree>
    <p:extLst>
      <p:ext uri="{BB962C8B-B14F-4D97-AF65-F5344CB8AC3E}">
        <p14:creationId xmlns:p14="http://schemas.microsoft.com/office/powerpoint/2010/main" val="142084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ed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BE0A54E-ED64-9D4B-846D-204AB067272F}"/>
              </a:ext>
            </a:extLst>
          </p:cNvPr>
          <p:cNvSpPr/>
          <p:nvPr userDrawn="1"/>
        </p:nvSpPr>
        <p:spPr>
          <a:xfrm>
            <a:off x="0" y="297924"/>
            <a:ext cx="1866900" cy="8387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200">
              <a:solidFill>
                <a:schemeClr val="bg1"/>
              </a:solidFill>
            </a:endParaRPr>
          </a:p>
        </p:txBody>
      </p:sp>
      <p:sp>
        <p:nvSpPr>
          <p:cNvPr id="2" name="Title 1"/>
          <p:cNvSpPr>
            <a:spLocks noGrp="1"/>
          </p:cNvSpPr>
          <p:nvPr>
            <p:ph type="ctrTitle" hasCustomPrompt="1"/>
          </p:nvPr>
        </p:nvSpPr>
        <p:spPr>
          <a:xfrm>
            <a:off x="457200" y="2571750"/>
            <a:ext cx="4000500" cy="844701"/>
          </a:xfrm>
        </p:spPr>
        <p:txBody>
          <a:bodyPr tIns="0" bIns="0" anchor="b">
            <a:noAutofit/>
          </a:bodyPr>
          <a:lstStyle>
            <a:lvl1pPr algn="l">
              <a:defRPr sz="2400">
                <a:solidFill>
                  <a:schemeClr val="tx2"/>
                </a:solidFill>
                <a:latin typeface="+mj-lt"/>
              </a:defRPr>
            </a:lvl1pPr>
          </a:lstStyle>
          <a:p>
            <a:r>
              <a:rPr lang="en-US"/>
              <a:t>Click to edit Master </a:t>
            </a:r>
            <a:br>
              <a:rPr lang="en-US"/>
            </a:br>
            <a:r>
              <a:rPr lang="en-US"/>
              <a:t>title style</a:t>
            </a:r>
          </a:p>
        </p:txBody>
      </p:sp>
      <p:sp>
        <p:nvSpPr>
          <p:cNvPr id="3" name="Subtitle 2"/>
          <p:cNvSpPr>
            <a:spLocks noGrp="1"/>
          </p:cNvSpPr>
          <p:nvPr>
            <p:ph type="subTitle" idx="1"/>
          </p:nvPr>
        </p:nvSpPr>
        <p:spPr>
          <a:xfrm>
            <a:off x="457200" y="3565419"/>
            <a:ext cx="4000500" cy="230726"/>
          </a:xfrm>
        </p:spPr>
        <p:txBody>
          <a:bodyPr tIns="0" bIns="0">
            <a:noAutofit/>
          </a:bodyPr>
          <a:lstStyle>
            <a:lvl1pPr marL="0" indent="0" algn="l">
              <a:buNone/>
              <a:defRPr sz="1400">
                <a:solidFill>
                  <a:schemeClr val="tx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Text Placeholder 8">
            <a:extLst>
              <a:ext uri="{FF2B5EF4-FFF2-40B4-BE49-F238E27FC236}">
                <a16:creationId xmlns:a16="http://schemas.microsoft.com/office/drawing/2014/main" id="{CA22BEC9-21FC-D546-A4C8-48104A9DA140}"/>
              </a:ext>
            </a:extLst>
          </p:cNvPr>
          <p:cNvSpPr>
            <a:spLocks noGrp="1"/>
          </p:cNvSpPr>
          <p:nvPr>
            <p:ph type="body" sz="quarter" idx="10" hasCustomPrompt="1"/>
          </p:nvPr>
        </p:nvSpPr>
        <p:spPr>
          <a:xfrm>
            <a:off x="462756" y="4527139"/>
            <a:ext cx="2351088" cy="140111"/>
          </a:xfrm>
        </p:spPr>
        <p:txBody>
          <a:bodyPr tIns="0" bIns="0">
            <a:noAutofit/>
          </a:bodyPr>
          <a:lstStyle>
            <a:lvl1pPr>
              <a:defRPr sz="800">
                <a:solidFill>
                  <a:schemeClr val="tx2"/>
                </a:solidFill>
                <a:latin typeface="+mj-lt"/>
              </a:defRPr>
            </a:lvl1pPr>
          </a:lstStyle>
          <a:p>
            <a:pPr lvl="0"/>
            <a:r>
              <a:rPr lang="en-US"/>
              <a:t>Month DD, YYYY</a:t>
            </a:r>
          </a:p>
        </p:txBody>
      </p:sp>
      <p:cxnSp>
        <p:nvCxnSpPr>
          <p:cNvPr id="12" name="Straight Connector 11">
            <a:extLst>
              <a:ext uri="{FF2B5EF4-FFF2-40B4-BE49-F238E27FC236}">
                <a16:creationId xmlns:a16="http://schemas.microsoft.com/office/drawing/2014/main" id="{00E0FADC-34E3-4D4A-9BFE-0F4876E9507F}"/>
              </a:ext>
            </a:extLst>
          </p:cNvPr>
          <p:cNvCxnSpPr/>
          <p:nvPr userDrawn="1"/>
        </p:nvCxnSpPr>
        <p:spPr>
          <a:xfrm flipH="1">
            <a:off x="457200" y="3952754"/>
            <a:ext cx="92075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9689" y="415715"/>
            <a:ext cx="1263543" cy="618329"/>
          </a:xfrm>
          <a:prstGeom prst="rect">
            <a:avLst/>
          </a:prstGeom>
        </p:spPr>
      </p:pic>
    </p:spTree>
    <p:extLst>
      <p:ext uri="{BB962C8B-B14F-4D97-AF65-F5344CB8AC3E}">
        <p14:creationId xmlns:p14="http://schemas.microsoft.com/office/powerpoint/2010/main" val="126287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88923-9992-532B-F78B-61C7019F6C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C0E947-736E-ACDD-2CC2-8926EE5D49DA}"/>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8B1333-91C2-11AB-138E-116CF7C25224}"/>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904635-FC7A-2018-AED8-06D0FEAF675A}"/>
              </a:ext>
            </a:extLst>
          </p:cNvPr>
          <p:cNvSpPr>
            <a:spLocks noGrp="1"/>
          </p:cNvSpPr>
          <p:nvPr>
            <p:ph type="dt" sz="half" idx="10"/>
          </p:nvPr>
        </p:nvSpPr>
        <p:spPr/>
        <p:txBody>
          <a:bodyPr/>
          <a:lstStyle/>
          <a:p>
            <a:fld id="{4868798A-619D-48EF-904A-580F847A9483}" type="datetimeFigureOut">
              <a:rPr lang="en-US" smtClean="0"/>
              <a:t>11/20/2025</a:t>
            </a:fld>
            <a:endParaRPr lang="en-US"/>
          </a:p>
        </p:txBody>
      </p:sp>
      <p:sp>
        <p:nvSpPr>
          <p:cNvPr id="6" name="Footer Placeholder 5">
            <a:extLst>
              <a:ext uri="{FF2B5EF4-FFF2-40B4-BE49-F238E27FC236}">
                <a16:creationId xmlns:a16="http://schemas.microsoft.com/office/drawing/2014/main" id="{0340AFFA-E36F-DFB6-1E9C-AE26C45C12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D5411A-9144-30BC-6078-1F775EA55AC6}"/>
              </a:ext>
            </a:extLst>
          </p:cNvPr>
          <p:cNvSpPr>
            <a:spLocks noGrp="1"/>
          </p:cNvSpPr>
          <p:nvPr>
            <p:ph type="sldNum" sz="quarter" idx="12"/>
          </p:nvPr>
        </p:nvSpPr>
        <p:spPr/>
        <p:txBody>
          <a:bodyPr/>
          <a:lstStyle/>
          <a:p>
            <a:fld id="{46D9606E-E1F1-4CB7-969D-E4C25E2FB49F}" type="slidenum">
              <a:rPr lang="en-US" smtClean="0"/>
              <a:t>‹#›</a:t>
            </a:fld>
            <a:endParaRPr lang="en-US"/>
          </a:p>
        </p:txBody>
      </p:sp>
    </p:spTree>
    <p:extLst>
      <p:ext uri="{BB962C8B-B14F-4D97-AF65-F5344CB8AC3E}">
        <p14:creationId xmlns:p14="http://schemas.microsoft.com/office/powerpoint/2010/main" val="127786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2BDC2-C70A-B118-405D-996181BCAD5F}"/>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0C6D8D-B7FA-1B6A-0376-0ADCF0099B81}"/>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BF3CED-9E94-5A5F-95C8-92BBBE9155B0}"/>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9C5259-0414-CE76-1AD1-B64DA513D25E}"/>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F15E19-1791-108C-20EF-D50E06B1C373}"/>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2F226E-484D-3240-5880-2FB26D0DFE17}"/>
              </a:ext>
            </a:extLst>
          </p:cNvPr>
          <p:cNvSpPr>
            <a:spLocks noGrp="1"/>
          </p:cNvSpPr>
          <p:nvPr>
            <p:ph type="dt" sz="half" idx="10"/>
          </p:nvPr>
        </p:nvSpPr>
        <p:spPr/>
        <p:txBody>
          <a:bodyPr/>
          <a:lstStyle/>
          <a:p>
            <a:fld id="{4868798A-619D-48EF-904A-580F847A9483}" type="datetimeFigureOut">
              <a:rPr lang="en-US" smtClean="0"/>
              <a:t>11/20/2025</a:t>
            </a:fld>
            <a:endParaRPr lang="en-US"/>
          </a:p>
        </p:txBody>
      </p:sp>
      <p:sp>
        <p:nvSpPr>
          <p:cNvPr id="8" name="Footer Placeholder 7">
            <a:extLst>
              <a:ext uri="{FF2B5EF4-FFF2-40B4-BE49-F238E27FC236}">
                <a16:creationId xmlns:a16="http://schemas.microsoft.com/office/drawing/2014/main" id="{569E33F7-54C9-2289-D487-B4193BF868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53AD6D-C5DD-9F1A-2231-FE3AFBE5CB34}"/>
              </a:ext>
            </a:extLst>
          </p:cNvPr>
          <p:cNvSpPr>
            <a:spLocks noGrp="1"/>
          </p:cNvSpPr>
          <p:nvPr>
            <p:ph type="sldNum" sz="quarter" idx="12"/>
          </p:nvPr>
        </p:nvSpPr>
        <p:spPr/>
        <p:txBody>
          <a:bodyPr/>
          <a:lstStyle/>
          <a:p>
            <a:fld id="{46D9606E-E1F1-4CB7-969D-E4C25E2FB49F}" type="slidenum">
              <a:rPr lang="en-US" smtClean="0"/>
              <a:t>‹#›</a:t>
            </a:fld>
            <a:endParaRPr lang="en-US"/>
          </a:p>
        </p:txBody>
      </p:sp>
    </p:spTree>
    <p:extLst>
      <p:ext uri="{BB962C8B-B14F-4D97-AF65-F5344CB8AC3E}">
        <p14:creationId xmlns:p14="http://schemas.microsoft.com/office/powerpoint/2010/main" val="410802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AB6A3-3F04-0173-00D7-6BE56AF7AE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0A3C96-C261-AF1B-9716-ED22E069E6F3}"/>
              </a:ext>
            </a:extLst>
          </p:cNvPr>
          <p:cNvSpPr>
            <a:spLocks noGrp="1"/>
          </p:cNvSpPr>
          <p:nvPr>
            <p:ph type="dt" sz="half" idx="10"/>
          </p:nvPr>
        </p:nvSpPr>
        <p:spPr/>
        <p:txBody>
          <a:bodyPr/>
          <a:lstStyle/>
          <a:p>
            <a:fld id="{4868798A-619D-48EF-904A-580F847A9483}" type="datetimeFigureOut">
              <a:rPr lang="en-US" smtClean="0"/>
              <a:t>11/20/2025</a:t>
            </a:fld>
            <a:endParaRPr lang="en-US"/>
          </a:p>
        </p:txBody>
      </p:sp>
      <p:sp>
        <p:nvSpPr>
          <p:cNvPr id="4" name="Footer Placeholder 3">
            <a:extLst>
              <a:ext uri="{FF2B5EF4-FFF2-40B4-BE49-F238E27FC236}">
                <a16:creationId xmlns:a16="http://schemas.microsoft.com/office/drawing/2014/main" id="{088CDB5B-148A-CFF4-BC89-100486FE88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89B6CC-0070-CA76-FCF2-110408065B12}"/>
              </a:ext>
            </a:extLst>
          </p:cNvPr>
          <p:cNvSpPr>
            <a:spLocks noGrp="1"/>
          </p:cNvSpPr>
          <p:nvPr>
            <p:ph type="sldNum" sz="quarter" idx="12"/>
          </p:nvPr>
        </p:nvSpPr>
        <p:spPr/>
        <p:txBody>
          <a:bodyPr/>
          <a:lstStyle/>
          <a:p>
            <a:fld id="{46D9606E-E1F1-4CB7-969D-E4C25E2FB49F}" type="slidenum">
              <a:rPr lang="en-US" smtClean="0"/>
              <a:t>‹#›</a:t>
            </a:fld>
            <a:endParaRPr lang="en-US"/>
          </a:p>
        </p:txBody>
      </p:sp>
    </p:spTree>
    <p:extLst>
      <p:ext uri="{BB962C8B-B14F-4D97-AF65-F5344CB8AC3E}">
        <p14:creationId xmlns:p14="http://schemas.microsoft.com/office/powerpoint/2010/main" val="370742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D02FD0-6C45-CC9E-AA60-2834383B2BA5}"/>
              </a:ext>
            </a:extLst>
          </p:cNvPr>
          <p:cNvSpPr>
            <a:spLocks noGrp="1"/>
          </p:cNvSpPr>
          <p:nvPr>
            <p:ph type="dt" sz="half" idx="10"/>
          </p:nvPr>
        </p:nvSpPr>
        <p:spPr/>
        <p:txBody>
          <a:bodyPr/>
          <a:lstStyle/>
          <a:p>
            <a:fld id="{4868798A-619D-48EF-904A-580F847A9483}" type="datetimeFigureOut">
              <a:rPr lang="en-US" smtClean="0"/>
              <a:t>11/20/2025</a:t>
            </a:fld>
            <a:endParaRPr lang="en-US"/>
          </a:p>
        </p:txBody>
      </p:sp>
      <p:sp>
        <p:nvSpPr>
          <p:cNvPr id="3" name="Footer Placeholder 2">
            <a:extLst>
              <a:ext uri="{FF2B5EF4-FFF2-40B4-BE49-F238E27FC236}">
                <a16:creationId xmlns:a16="http://schemas.microsoft.com/office/drawing/2014/main" id="{BABEB01E-710B-B314-7087-84E4092DA8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9113EA-7A0D-AEC5-8519-13E0BBA65EFF}"/>
              </a:ext>
            </a:extLst>
          </p:cNvPr>
          <p:cNvSpPr>
            <a:spLocks noGrp="1"/>
          </p:cNvSpPr>
          <p:nvPr>
            <p:ph type="sldNum" sz="quarter" idx="12"/>
          </p:nvPr>
        </p:nvSpPr>
        <p:spPr/>
        <p:txBody>
          <a:bodyPr/>
          <a:lstStyle/>
          <a:p>
            <a:fld id="{46D9606E-E1F1-4CB7-969D-E4C25E2FB49F}" type="slidenum">
              <a:rPr lang="en-US" smtClean="0"/>
              <a:t>‹#›</a:t>
            </a:fld>
            <a:endParaRPr lang="en-US"/>
          </a:p>
        </p:txBody>
      </p:sp>
    </p:spTree>
    <p:extLst>
      <p:ext uri="{BB962C8B-B14F-4D97-AF65-F5344CB8AC3E}">
        <p14:creationId xmlns:p14="http://schemas.microsoft.com/office/powerpoint/2010/main" val="395676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E657-C50A-BA8F-7284-21A686544096}"/>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DED2F6-5028-1D4F-D7D1-6C0AEB9F4EA2}"/>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B84D85-B7DA-BAD1-886B-B575FD9C0BED}"/>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A82432-2441-1814-C283-FA17888BDD9D}"/>
              </a:ext>
            </a:extLst>
          </p:cNvPr>
          <p:cNvSpPr>
            <a:spLocks noGrp="1"/>
          </p:cNvSpPr>
          <p:nvPr>
            <p:ph type="dt" sz="half" idx="10"/>
          </p:nvPr>
        </p:nvSpPr>
        <p:spPr/>
        <p:txBody>
          <a:bodyPr/>
          <a:lstStyle/>
          <a:p>
            <a:fld id="{4868798A-619D-48EF-904A-580F847A9483}" type="datetimeFigureOut">
              <a:rPr lang="en-US" smtClean="0"/>
              <a:t>11/20/2025</a:t>
            </a:fld>
            <a:endParaRPr lang="en-US"/>
          </a:p>
        </p:txBody>
      </p:sp>
      <p:sp>
        <p:nvSpPr>
          <p:cNvPr id="6" name="Footer Placeholder 5">
            <a:extLst>
              <a:ext uri="{FF2B5EF4-FFF2-40B4-BE49-F238E27FC236}">
                <a16:creationId xmlns:a16="http://schemas.microsoft.com/office/drawing/2014/main" id="{E91EACC4-3CFA-A042-A06A-0EDADA4207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394C3B-4033-60EA-FE04-65367B9A7219}"/>
              </a:ext>
            </a:extLst>
          </p:cNvPr>
          <p:cNvSpPr>
            <a:spLocks noGrp="1"/>
          </p:cNvSpPr>
          <p:nvPr>
            <p:ph type="sldNum" sz="quarter" idx="12"/>
          </p:nvPr>
        </p:nvSpPr>
        <p:spPr/>
        <p:txBody>
          <a:bodyPr/>
          <a:lstStyle/>
          <a:p>
            <a:fld id="{46D9606E-E1F1-4CB7-969D-E4C25E2FB49F}" type="slidenum">
              <a:rPr lang="en-US" smtClean="0"/>
              <a:t>‹#›</a:t>
            </a:fld>
            <a:endParaRPr lang="en-US"/>
          </a:p>
        </p:txBody>
      </p:sp>
    </p:spTree>
    <p:extLst>
      <p:ext uri="{BB962C8B-B14F-4D97-AF65-F5344CB8AC3E}">
        <p14:creationId xmlns:p14="http://schemas.microsoft.com/office/powerpoint/2010/main" val="249269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0AC02-4123-D28C-D1C1-44707DB3E747}"/>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A2DA1F-5943-88CC-608E-5F1499A83F7A}"/>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2B1247-9374-1111-0E42-8FC812CA4523}"/>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73C9BC-1CC8-6031-89A1-1C08FB23A26C}"/>
              </a:ext>
            </a:extLst>
          </p:cNvPr>
          <p:cNvSpPr>
            <a:spLocks noGrp="1"/>
          </p:cNvSpPr>
          <p:nvPr>
            <p:ph type="dt" sz="half" idx="10"/>
          </p:nvPr>
        </p:nvSpPr>
        <p:spPr/>
        <p:txBody>
          <a:bodyPr/>
          <a:lstStyle/>
          <a:p>
            <a:fld id="{4868798A-619D-48EF-904A-580F847A9483}" type="datetimeFigureOut">
              <a:rPr lang="en-US" smtClean="0"/>
              <a:t>11/20/2025</a:t>
            </a:fld>
            <a:endParaRPr lang="en-US"/>
          </a:p>
        </p:txBody>
      </p:sp>
      <p:sp>
        <p:nvSpPr>
          <p:cNvPr id="6" name="Footer Placeholder 5">
            <a:extLst>
              <a:ext uri="{FF2B5EF4-FFF2-40B4-BE49-F238E27FC236}">
                <a16:creationId xmlns:a16="http://schemas.microsoft.com/office/drawing/2014/main" id="{808FD7E7-4F22-2817-E9C6-B1DB4F278D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8C4006-7F6E-0AE9-39E6-5616A99BDF3C}"/>
              </a:ext>
            </a:extLst>
          </p:cNvPr>
          <p:cNvSpPr>
            <a:spLocks noGrp="1"/>
          </p:cNvSpPr>
          <p:nvPr>
            <p:ph type="sldNum" sz="quarter" idx="12"/>
          </p:nvPr>
        </p:nvSpPr>
        <p:spPr/>
        <p:txBody>
          <a:bodyPr/>
          <a:lstStyle/>
          <a:p>
            <a:fld id="{46D9606E-E1F1-4CB7-969D-E4C25E2FB49F}" type="slidenum">
              <a:rPr lang="en-US" smtClean="0"/>
              <a:t>‹#›</a:t>
            </a:fld>
            <a:endParaRPr lang="en-US"/>
          </a:p>
        </p:txBody>
      </p:sp>
    </p:spTree>
    <p:extLst>
      <p:ext uri="{BB962C8B-B14F-4D97-AF65-F5344CB8AC3E}">
        <p14:creationId xmlns:p14="http://schemas.microsoft.com/office/powerpoint/2010/main" val="307113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0F83-B6BC-42A8-7117-5D46B5D460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6BA47D-EEA4-3A39-4C05-07262AF5AB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89F079-ED72-EF15-36DB-3835B370AAED}"/>
              </a:ext>
            </a:extLst>
          </p:cNvPr>
          <p:cNvSpPr>
            <a:spLocks noGrp="1"/>
          </p:cNvSpPr>
          <p:nvPr>
            <p:ph type="dt" sz="half" idx="10"/>
          </p:nvPr>
        </p:nvSpPr>
        <p:spPr/>
        <p:txBody>
          <a:bodyPr/>
          <a:lstStyle/>
          <a:p>
            <a:fld id="{4868798A-619D-48EF-904A-580F847A9483}" type="datetimeFigureOut">
              <a:rPr lang="en-US" smtClean="0"/>
              <a:t>11/20/2025</a:t>
            </a:fld>
            <a:endParaRPr lang="en-US"/>
          </a:p>
        </p:txBody>
      </p:sp>
      <p:sp>
        <p:nvSpPr>
          <p:cNvPr id="5" name="Footer Placeholder 4">
            <a:extLst>
              <a:ext uri="{FF2B5EF4-FFF2-40B4-BE49-F238E27FC236}">
                <a16:creationId xmlns:a16="http://schemas.microsoft.com/office/drawing/2014/main" id="{BF1CCAA4-5E17-DB1F-2308-831B49CFF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034711-E591-F652-8BE8-81D62330E14F}"/>
              </a:ext>
            </a:extLst>
          </p:cNvPr>
          <p:cNvSpPr>
            <a:spLocks noGrp="1"/>
          </p:cNvSpPr>
          <p:nvPr>
            <p:ph type="sldNum" sz="quarter" idx="12"/>
          </p:nvPr>
        </p:nvSpPr>
        <p:spPr/>
        <p:txBody>
          <a:bodyPr/>
          <a:lstStyle/>
          <a:p>
            <a:fld id="{46D9606E-E1F1-4CB7-969D-E4C25E2FB49F}" type="slidenum">
              <a:rPr lang="en-US" smtClean="0"/>
              <a:t>‹#›</a:t>
            </a:fld>
            <a:endParaRPr lang="en-US"/>
          </a:p>
        </p:txBody>
      </p:sp>
    </p:spTree>
    <p:extLst>
      <p:ext uri="{BB962C8B-B14F-4D97-AF65-F5344CB8AC3E}">
        <p14:creationId xmlns:p14="http://schemas.microsoft.com/office/powerpoint/2010/main" val="294493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EF0245-7EA8-52A4-D530-6BB6318E48C3}"/>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F79F3F-5152-67FD-E59E-52F65691268A}"/>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1BB41D-D1BB-1E3F-0471-1C4E499C997B}"/>
              </a:ext>
            </a:extLst>
          </p:cNvPr>
          <p:cNvSpPr>
            <a:spLocks noGrp="1"/>
          </p:cNvSpPr>
          <p:nvPr>
            <p:ph type="dt" sz="half" idx="10"/>
          </p:nvPr>
        </p:nvSpPr>
        <p:spPr/>
        <p:txBody>
          <a:bodyPr/>
          <a:lstStyle/>
          <a:p>
            <a:fld id="{4868798A-619D-48EF-904A-580F847A9483}" type="datetimeFigureOut">
              <a:rPr lang="en-US" smtClean="0"/>
              <a:t>11/20/2025</a:t>
            </a:fld>
            <a:endParaRPr lang="en-US"/>
          </a:p>
        </p:txBody>
      </p:sp>
      <p:sp>
        <p:nvSpPr>
          <p:cNvPr id="5" name="Footer Placeholder 4">
            <a:extLst>
              <a:ext uri="{FF2B5EF4-FFF2-40B4-BE49-F238E27FC236}">
                <a16:creationId xmlns:a16="http://schemas.microsoft.com/office/drawing/2014/main" id="{26FC828F-C65B-3C93-AFFF-3F8D0C2714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E3B5DD-5348-8476-69A4-36C6C3222AA9}"/>
              </a:ext>
            </a:extLst>
          </p:cNvPr>
          <p:cNvSpPr>
            <a:spLocks noGrp="1"/>
          </p:cNvSpPr>
          <p:nvPr>
            <p:ph type="sldNum" sz="quarter" idx="12"/>
          </p:nvPr>
        </p:nvSpPr>
        <p:spPr/>
        <p:txBody>
          <a:bodyPr/>
          <a:lstStyle/>
          <a:p>
            <a:fld id="{46D9606E-E1F1-4CB7-969D-E4C25E2FB49F}" type="slidenum">
              <a:rPr lang="en-US" smtClean="0"/>
              <a:t>‹#›</a:t>
            </a:fld>
            <a:endParaRPr lang="en-US"/>
          </a:p>
        </p:txBody>
      </p:sp>
    </p:spTree>
    <p:extLst>
      <p:ext uri="{BB962C8B-B14F-4D97-AF65-F5344CB8AC3E}">
        <p14:creationId xmlns:p14="http://schemas.microsoft.com/office/powerpoint/2010/main" val="336679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ed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3299C4-7939-40C9-B231-8E1EF992E9A1}"/>
              </a:ext>
            </a:extLst>
          </p:cNvPr>
          <p:cNvSpPr/>
          <p:nvPr userDrawn="1"/>
        </p:nvSpPr>
        <p:spPr>
          <a:xfrm>
            <a:off x="0" y="297924"/>
            <a:ext cx="1866900" cy="8387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200">
              <a:solidFill>
                <a:schemeClr val="bg1"/>
              </a:solidFill>
            </a:endParaRPr>
          </a:p>
        </p:txBody>
      </p:sp>
      <p:pic>
        <p:nvPicPr>
          <p:cNvPr id="10" name="Picture 9">
            <a:extLst>
              <a:ext uri="{FF2B5EF4-FFF2-40B4-BE49-F238E27FC236}">
                <a16:creationId xmlns:a16="http://schemas.microsoft.com/office/drawing/2014/main" id="{571900E4-9C38-499A-BCAD-8EE7F778FE2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9689" y="415715"/>
            <a:ext cx="1263543" cy="618329"/>
          </a:xfrm>
          <a:prstGeom prst="rect">
            <a:avLst/>
          </a:prstGeom>
        </p:spPr>
      </p:pic>
      <p:sp>
        <p:nvSpPr>
          <p:cNvPr id="11" name="Text Placeholder 8">
            <a:extLst>
              <a:ext uri="{FF2B5EF4-FFF2-40B4-BE49-F238E27FC236}">
                <a16:creationId xmlns:a16="http://schemas.microsoft.com/office/drawing/2014/main" id="{D8705F31-40FB-4790-969A-788E9BE7CD58}"/>
              </a:ext>
            </a:extLst>
          </p:cNvPr>
          <p:cNvSpPr>
            <a:spLocks noGrp="1"/>
          </p:cNvSpPr>
          <p:nvPr>
            <p:ph type="body" sz="quarter" idx="10" hasCustomPrompt="1"/>
          </p:nvPr>
        </p:nvSpPr>
        <p:spPr>
          <a:xfrm>
            <a:off x="462756" y="4527139"/>
            <a:ext cx="2351088" cy="140111"/>
          </a:xfrm>
        </p:spPr>
        <p:txBody>
          <a:bodyPr tIns="0" bIns="0">
            <a:noAutofit/>
          </a:bodyPr>
          <a:lstStyle>
            <a:lvl1pPr>
              <a:defRPr sz="800">
                <a:solidFill>
                  <a:schemeClr val="tx2"/>
                </a:solidFill>
                <a:latin typeface="+mj-lt"/>
              </a:defRPr>
            </a:lvl1pPr>
          </a:lstStyle>
          <a:p>
            <a:pPr lvl="0"/>
            <a:r>
              <a:rPr lang="en-US"/>
              <a:t>Month DD, YYYY</a:t>
            </a:r>
          </a:p>
        </p:txBody>
      </p:sp>
      <p:sp>
        <p:nvSpPr>
          <p:cNvPr id="14" name="Title 1">
            <a:extLst>
              <a:ext uri="{FF2B5EF4-FFF2-40B4-BE49-F238E27FC236}">
                <a16:creationId xmlns:a16="http://schemas.microsoft.com/office/drawing/2014/main" id="{3DE8FB7F-5893-4530-AF27-05E13366EDD5}"/>
              </a:ext>
            </a:extLst>
          </p:cNvPr>
          <p:cNvSpPr>
            <a:spLocks noGrp="1"/>
          </p:cNvSpPr>
          <p:nvPr>
            <p:ph type="ctrTitle" hasCustomPrompt="1"/>
          </p:nvPr>
        </p:nvSpPr>
        <p:spPr>
          <a:xfrm>
            <a:off x="457200" y="2571750"/>
            <a:ext cx="4000500" cy="844701"/>
          </a:xfrm>
        </p:spPr>
        <p:txBody>
          <a:bodyPr tIns="0" bIns="0" anchor="b">
            <a:noAutofit/>
          </a:bodyPr>
          <a:lstStyle>
            <a:lvl1pPr algn="l">
              <a:defRPr sz="2400">
                <a:solidFill>
                  <a:schemeClr val="tx2"/>
                </a:solidFill>
                <a:latin typeface="+mj-lt"/>
              </a:defRPr>
            </a:lvl1pPr>
          </a:lstStyle>
          <a:p>
            <a:r>
              <a:rPr lang="en-US"/>
              <a:t>Click to edit Master </a:t>
            </a:r>
            <a:br>
              <a:rPr lang="en-US"/>
            </a:br>
            <a:r>
              <a:rPr lang="en-US"/>
              <a:t>title style</a:t>
            </a:r>
          </a:p>
        </p:txBody>
      </p:sp>
      <p:sp>
        <p:nvSpPr>
          <p:cNvPr id="15" name="Subtitle 2">
            <a:extLst>
              <a:ext uri="{FF2B5EF4-FFF2-40B4-BE49-F238E27FC236}">
                <a16:creationId xmlns:a16="http://schemas.microsoft.com/office/drawing/2014/main" id="{474E5443-C86E-4FDD-9F79-92BEC13EADB1}"/>
              </a:ext>
            </a:extLst>
          </p:cNvPr>
          <p:cNvSpPr>
            <a:spLocks noGrp="1"/>
          </p:cNvSpPr>
          <p:nvPr>
            <p:ph type="subTitle" idx="1"/>
          </p:nvPr>
        </p:nvSpPr>
        <p:spPr>
          <a:xfrm>
            <a:off x="457200" y="3565419"/>
            <a:ext cx="4000500" cy="230726"/>
          </a:xfrm>
        </p:spPr>
        <p:txBody>
          <a:bodyPr tIns="0" bIns="0">
            <a:noAutofit/>
          </a:bodyPr>
          <a:lstStyle>
            <a:lvl1pPr marL="0" indent="0" algn="l">
              <a:buNone/>
              <a:defRPr sz="1400">
                <a:solidFill>
                  <a:schemeClr val="tx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cxnSp>
        <p:nvCxnSpPr>
          <p:cNvPr id="16" name="Straight Connector 15">
            <a:extLst>
              <a:ext uri="{FF2B5EF4-FFF2-40B4-BE49-F238E27FC236}">
                <a16:creationId xmlns:a16="http://schemas.microsoft.com/office/drawing/2014/main" id="{20290A88-F5E5-492E-A0B1-6CD03E2271CE}"/>
              </a:ext>
            </a:extLst>
          </p:cNvPr>
          <p:cNvCxnSpPr/>
          <p:nvPr userDrawn="1"/>
        </p:nvCxnSpPr>
        <p:spPr>
          <a:xfrm flipH="1">
            <a:off x="457200" y="3952754"/>
            <a:ext cx="92075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20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Gra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A22BEC9-21FC-D546-A4C8-48104A9DA140}"/>
              </a:ext>
            </a:extLst>
          </p:cNvPr>
          <p:cNvSpPr>
            <a:spLocks noGrp="1"/>
          </p:cNvSpPr>
          <p:nvPr>
            <p:ph type="body" sz="quarter" idx="10" hasCustomPrompt="1"/>
          </p:nvPr>
        </p:nvSpPr>
        <p:spPr>
          <a:xfrm>
            <a:off x="462756" y="4527139"/>
            <a:ext cx="2351088" cy="140111"/>
          </a:xfrm>
        </p:spPr>
        <p:txBody>
          <a:bodyPr tIns="0" bIns="0">
            <a:noAutofit/>
          </a:bodyPr>
          <a:lstStyle>
            <a:lvl1pPr>
              <a:defRPr sz="800">
                <a:solidFill>
                  <a:schemeClr val="tx2"/>
                </a:solidFill>
                <a:latin typeface="+mj-lt"/>
              </a:defRPr>
            </a:lvl1pPr>
          </a:lstStyle>
          <a:p>
            <a:pPr lvl="0"/>
            <a:r>
              <a:rPr lang="en-US"/>
              <a:t>Month DD, YYYY</a:t>
            </a:r>
          </a:p>
        </p:txBody>
      </p:sp>
      <p:sp>
        <p:nvSpPr>
          <p:cNvPr id="8" name="Title 1">
            <a:extLst>
              <a:ext uri="{FF2B5EF4-FFF2-40B4-BE49-F238E27FC236}">
                <a16:creationId xmlns:a16="http://schemas.microsoft.com/office/drawing/2014/main" id="{5339BB70-67B6-5C43-8261-C049F0BB7A0C}"/>
              </a:ext>
            </a:extLst>
          </p:cNvPr>
          <p:cNvSpPr>
            <a:spLocks noGrp="1"/>
          </p:cNvSpPr>
          <p:nvPr>
            <p:ph type="ctrTitle" hasCustomPrompt="1"/>
          </p:nvPr>
        </p:nvSpPr>
        <p:spPr>
          <a:xfrm>
            <a:off x="457200" y="2571750"/>
            <a:ext cx="4000500" cy="844701"/>
          </a:xfrm>
        </p:spPr>
        <p:txBody>
          <a:bodyPr tIns="0" bIns="0" anchor="b">
            <a:noAutofit/>
          </a:bodyPr>
          <a:lstStyle>
            <a:lvl1pPr algn="l">
              <a:defRPr sz="2400">
                <a:solidFill>
                  <a:schemeClr val="tx2"/>
                </a:solidFill>
                <a:latin typeface="+mj-lt"/>
              </a:defRPr>
            </a:lvl1pPr>
          </a:lstStyle>
          <a:p>
            <a:r>
              <a:rPr lang="en-US"/>
              <a:t>Click to edit Master </a:t>
            </a:r>
            <a:br>
              <a:rPr lang="en-US"/>
            </a:br>
            <a:r>
              <a:rPr lang="en-US"/>
              <a:t>title style</a:t>
            </a:r>
          </a:p>
        </p:txBody>
      </p:sp>
      <p:sp>
        <p:nvSpPr>
          <p:cNvPr id="11" name="Subtitle 2">
            <a:extLst>
              <a:ext uri="{FF2B5EF4-FFF2-40B4-BE49-F238E27FC236}">
                <a16:creationId xmlns:a16="http://schemas.microsoft.com/office/drawing/2014/main" id="{028A11C5-77B4-A94B-A99D-89B2CD14D268}"/>
              </a:ext>
            </a:extLst>
          </p:cNvPr>
          <p:cNvSpPr>
            <a:spLocks noGrp="1"/>
          </p:cNvSpPr>
          <p:nvPr>
            <p:ph type="subTitle" idx="1"/>
          </p:nvPr>
        </p:nvSpPr>
        <p:spPr>
          <a:xfrm>
            <a:off x="457200" y="3565419"/>
            <a:ext cx="4000500" cy="230726"/>
          </a:xfrm>
        </p:spPr>
        <p:txBody>
          <a:bodyPr tIns="0" bIns="0">
            <a:noAutofit/>
          </a:bodyPr>
          <a:lstStyle>
            <a:lvl1pPr marL="0" indent="0" algn="l">
              <a:buNone/>
              <a:defRPr sz="1400">
                <a:solidFill>
                  <a:schemeClr val="tx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13" name="Rectangle 12">
            <a:extLst>
              <a:ext uri="{FF2B5EF4-FFF2-40B4-BE49-F238E27FC236}">
                <a16:creationId xmlns:a16="http://schemas.microsoft.com/office/drawing/2014/main" id="{C69CD2A8-613F-F54A-9B1E-ECA080B54D6A}"/>
              </a:ext>
            </a:extLst>
          </p:cNvPr>
          <p:cNvSpPr/>
          <p:nvPr userDrawn="1"/>
        </p:nvSpPr>
        <p:spPr>
          <a:xfrm>
            <a:off x="0" y="297924"/>
            <a:ext cx="1866900" cy="8387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200">
              <a:solidFill>
                <a:schemeClr val="bg1"/>
              </a:solidFill>
            </a:endParaRPr>
          </a:p>
        </p:txBody>
      </p:sp>
      <p:cxnSp>
        <p:nvCxnSpPr>
          <p:cNvPr id="15" name="Straight Connector 14">
            <a:extLst>
              <a:ext uri="{FF2B5EF4-FFF2-40B4-BE49-F238E27FC236}">
                <a16:creationId xmlns:a16="http://schemas.microsoft.com/office/drawing/2014/main" id="{063EBFB0-090F-584E-82CF-99DDF22A91C3}"/>
              </a:ext>
            </a:extLst>
          </p:cNvPr>
          <p:cNvCxnSpPr/>
          <p:nvPr userDrawn="1"/>
        </p:nvCxnSpPr>
        <p:spPr>
          <a:xfrm flipH="1">
            <a:off x="457200" y="3952754"/>
            <a:ext cx="92075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9689" y="415715"/>
            <a:ext cx="1263543" cy="618329"/>
          </a:xfrm>
          <a:prstGeom prst="rect">
            <a:avLst/>
          </a:prstGeom>
        </p:spPr>
      </p:pic>
    </p:spTree>
    <p:extLst>
      <p:ext uri="{BB962C8B-B14F-4D97-AF65-F5344CB8AC3E}">
        <p14:creationId xmlns:p14="http://schemas.microsoft.com/office/powerpoint/2010/main" val="54461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gradient 1">
    <p:bg>
      <p:bgPr>
        <a:gradFill>
          <a:gsLst>
            <a:gs pos="0">
              <a:schemeClr val="accent1"/>
            </a:gs>
            <a:gs pos="100000">
              <a:schemeClr val="accent3"/>
            </a:gs>
            <a:gs pos="50000">
              <a:schemeClr val="accent4"/>
            </a:gs>
          </a:gsLst>
          <a:lin ang="0" scaled="1"/>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2A5CAF2-A707-4044-A7B1-E59713258D4F}"/>
              </a:ext>
            </a:extLst>
          </p:cNvPr>
          <p:cNvSpPr/>
          <p:nvPr userDrawn="1"/>
        </p:nvSpPr>
        <p:spPr>
          <a:xfrm>
            <a:off x="0" y="2161309"/>
            <a:ext cx="4572000" cy="29821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200">
              <a:solidFill>
                <a:schemeClr val="bg1"/>
              </a:solidFill>
            </a:endParaRPr>
          </a:p>
        </p:txBody>
      </p:sp>
      <p:sp>
        <p:nvSpPr>
          <p:cNvPr id="2" name="Title 1"/>
          <p:cNvSpPr>
            <a:spLocks noGrp="1"/>
          </p:cNvSpPr>
          <p:nvPr>
            <p:ph type="ctrTitle" hasCustomPrompt="1"/>
          </p:nvPr>
        </p:nvSpPr>
        <p:spPr>
          <a:xfrm>
            <a:off x="457200" y="3272016"/>
            <a:ext cx="3846945" cy="537562"/>
          </a:xfrm>
        </p:spPr>
        <p:txBody>
          <a:bodyPr tIns="0" bIns="0" anchor="b">
            <a:noAutofit/>
          </a:bodyPr>
          <a:lstStyle>
            <a:lvl1pPr algn="l">
              <a:defRPr sz="2000">
                <a:solidFill>
                  <a:schemeClr val="bg1"/>
                </a:solidFill>
              </a:defRPr>
            </a:lvl1pPr>
          </a:lstStyle>
          <a:p>
            <a:r>
              <a:rPr lang="en-US"/>
              <a:t>Click to edit Master title style on maximum two lines</a:t>
            </a:r>
          </a:p>
        </p:txBody>
      </p:sp>
      <p:sp>
        <p:nvSpPr>
          <p:cNvPr id="3" name="Subtitle 2"/>
          <p:cNvSpPr>
            <a:spLocks noGrp="1"/>
          </p:cNvSpPr>
          <p:nvPr>
            <p:ph type="subTitle" idx="1"/>
          </p:nvPr>
        </p:nvSpPr>
        <p:spPr>
          <a:xfrm>
            <a:off x="457200" y="3865292"/>
            <a:ext cx="3846945" cy="230726"/>
          </a:xfrm>
        </p:spPr>
        <p:txBody>
          <a:bodyPr tIns="0" bIns="0">
            <a:noAutofit/>
          </a:bodyPr>
          <a:lstStyle>
            <a:lvl1pPr marL="0" indent="0" algn="l">
              <a:buNone/>
              <a:defRPr sz="14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cxnSp>
        <p:nvCxnSpPr>
          <p:cNvPr id="12" name="Straight Connector 11">
            <a:extLst>
              <a:ext uri="{FF2B5EF4-FFF2-40B4-BE49-F238E27FC236}">
                <a16:creationId xmlns:a16="http://schemas.microsoft.com/office/drawing/2014/main" id="{00E0FADC-34E3-4D4A-9BFE-0F4876E9507F}"/>
              </a:ext>
            </a:extLst>
          </p:cNvPr>
          <p:cNvCxnSpPr/>
          <p:nvPr userDrawn="1"/>
        </p:nvCxnSpPr>
        <p:spPr>
          <a:xfrm flipH="1">
            <a:off x="457200" y="3100938"/>
            <a:ext cx="92075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Text Placeholder 8">
            <a:extLst>
              <a:ext uri="{FF2B5EF4-FFF2-40B4-BE49-F238E27FC236}">
                <a16:creationId xmlns:a16="http://schemas.microsoft.com/office/drawing/2014/main" id="{E5D0E332-AF5D-6F4E-9FAF-B648FEFAE889}"/>
              </a:ext>
            </a:extLst>
          </p:cNvPr>
          <p:cNvSpPr>
            <a:spLocks noGrp="1"/>
          </p:cNvSpPr>
          <p:nvPr>
            <p:ph type="body" sz="quarter" idx="11" hasCustomPrompt="1"/>
          </p:nvPr>
        </p:nvSpPr>
        <p:spPr>
          <a:xfrm>
            <a:off x="462756" y="4527139"/>
            <a:ext cx="2351088" cy="140111"/>
          </a:xfrm>
        </p:spPr>
        <p:txBody>
          <a:bodyPr tIns="0" bIns="0">
            <a:noAutofit/>
          </a:bodyPr>
          <a:lstStyle>
            <a:lvl1pPr>
              <a:defRPr sz="800">
                <a:solidFill>
                  <a:schemeClr val="tx1"/>
                </a:solidFill>
              </a:defRPr>
            </a:lvl1pPr>
          </a:lstStyle>
          <a:p>
            <a:pPr lvl="0"/>
            <a:r>
              <a:rPr lang="en-US"/>
              <a:t>Month DD, YYYY</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374" y="2350661"/>
            <a:ext cx="1266142" cy="619601"/>
          </a:xfrm>
          <a:prstGeom prst="rect">
            <a:avLst/>
          </a:prstGeom>
        </p:spPr>
      </p:pic>
    </p:spTree>
    <p:extLst>
      <p:ext uri="{BB962C8B-B14F-4D97-AF65-F5344CB8AC3E}">
        <p14:creationId xmlns:p14="http://schemas.microsoft.com/office/powerpoint/2010/main" val="280392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gradFill>
          <a:gsLst>
            <a:gs pos="0">
              <a:schemeClr val="accent1"/>
            </a:gs>
            <a:gs pos="100000">
              <a:schemeClr val="accent3"/>
            </a:gs>
            <a:gs pos="50000">
              <a:schemeClr val="accent4"/>
            </a:gs>
          </a:gsLst>
          <a:lin ang="0" scaled="1"/>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C92712-2A50-B947-917D-245E0987F705}"/>
              </a:ext>
            </a:extLst>
          </p:cNvPr>
          <p:cNvSpPr/>
          <p:nvPr userDrawn="1"/>
        </p:nvSpPr>
        <p:spPr>
          <a:xfrm>
            <a:off x="1" y="1459345"/>
            <a:ext cx="4572000" cy="20689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200">
              <a:solidFill>
                <a:schemeClr val="bg1"/>
              </a:solidFill>
            </a:endParaRPr>
          </a:p>
        </p:txBody>
      </p:sp>
      <p:sp>
        <p:nvSpPr>
          <p:cNvPr id="9" name="Title 1">
            <a:extLst>
              <a:ext uri="{FF2B5EF4-FFF2-40B4-BE49-F238E27FC236}">
                <a16:creationId xmlns:a16="http://schemas.microsoft.com/office/drawing/2014/main" id="{57EE87AB-64E4-454B-B424-54B7456B2F0E}"/>
              </a:ext>
            </a:extLst>
          </p:cNvPr>
          <p:cNvSpPr>
            <a:spLocks noGrp="1"/>
          </p:cNvSpPr>
          <p:nvPr>
            <p:ph type="ctrTitle" hasCustomPrompt="1"/>
          </p:nvPr>
        </p:nvSpPr>
        <p:spPr>
          <a:xfrm>
            <a:off x="457200" y="1777422"/>
            <a:ext cx="3800764" cy="844701"/>
          </a:xfrm>
        </p:spPr>
        <p:txBody>
          <a:bodyPr tIns="0" bIns="0" anchor="b">
            <a:noAutofit/>
          </a:bodyPr>
          <a:lstStyle>
            <a:lvl1pPr algn="l">
              <a:defRPr sz="2400">
                <a:solidFill>
                  <a:schemeClr val="tx1"/>
                </a:solidFill>
              </a:defRPr>
            </a:lvl1pPr>
          </a:lstStyle>
          <a:p>
            <a:r>
              <a:rPr lang="en-US"/>
              <a:t>Click to edit primary Divider title style</a:t>
            </a:r>
          </a:p>
        </p:txBody>
      </p:sp>
      <p:sp>
        <p:nvSpPr>
          <p:cNvPr id="10" name="Subtitle 2">
            <a:extLst>
              <a:ext uri="{FF2B5EF4-FFF2-40B4-BE49-F238E27FC236}">
                <a16:creationId xmlns:a16="http://schemas.microsoft.com/office/drawing/2014/main" id="{9FAE8D66-5AA3-934A-9C2C-134919E082CD}"/>
              </a:ext>
            </a:extLst>
          </p:cNvPr>
          <p:cNvSpPr>
            <a:spLocks noGrp="1"/>
          </p:cNvSpPr>
          <p:nvPr>
            <p:ph type="subTitle" idx="1"/>
          </p:nvPr>
        </p:nvSpPr>
        <p:spPr>
          <a:xfrm>
            <a:off x="457200" y="2928481"/>
            <a:ext cx="3800764" cy="230726"/>
          </a:xfrm>
        </p:spPr>
        <p:txBody>
          <a:bodyPr tIns="0" bIns="0">
            <a:noAutofit/>
          </a:bodyPr>
          <a:lstStyle>
            <a:lvl1pPr marL="0" indent="0" algn="l">
              <a:buNone/>
              <a:defRPr sz="14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cxnSp>
        <p:nvCxnSpPr>
          <p:cNvPr id="11" name="Straight Connector 10">
            <a:extLst>
              <a:ext uri="{FF2B5EF4-FFF2-40B4-BE49-F238E27FC236}">
                <a16:creationId xmlns:a16="http://schemas.microsoft.com/office/drawing/2014/main" id="{FFB2B67F-9EA6-C140-B63C-2CE4E8A60DF9}"/>
              </a:ext>
            </a:extLst>
          </p:cNvPr>
          <p:cNvCxnSpPr/>
          <p:nvPr userDrawn="1"/>
        </p:nvCxnSpPr>
        <p:spPr>
          <a:xfrm flipH="1">
            <a:off x="457200" y="2770499"/>
            <a:ext cx="92075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13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gradFill>
          <a:gsLst>
            <a:gs pos="0">
              <a:schemeClr val="accent1"/>
            </a:gs>
            <a:gs pos="100000">
              <a:schemeClr val="accent3"/>
            </a:gs>
            <a:gs pos="50000">
              <a:schemeClr val="accent4"/>
            </a:gs>
          </a:gsLst>
          <a:lin ang="0" scaled="1"/>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C92712-2A50-B947-917D-245E0987F705}"/>
              </a:ext>
            </a:extLst>
          </p:cNvPr>
          <p:cNvSpPr/>
          <p:nvPr userDrawn="1"/>
        </p:nvSpPr>
        <p:spPr>
          <a:xfrm>
            <a:off x="0" y="438150"/>
            <a:ext cx="9143999" cy="422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200">
              <a:solidFill>
                <a:schemeClr val="bg1"/>
              </a:solidFill>
            </a:endParaRPr>
          </a:p>
        </p:txBody>
      </p:sp>
      <p:sp>
        <p:nvSpPr>
          <p:cNvPr id="9" name="Title 1">
            <a:extLst>
              <a:ext uri="{FF2B5EF4-FFF2-40B4-BE49-F238E27FC236}">
                <a16:creationId xmlns:a16="http://schemas.microsoft.com/office/drawing/2014/main" id="{57EE87AB-64E4-454B-B424-54B7456B2F0E}"/>
              </a:ext>
            </a:extLst>
          </p:cNvPr>
          <p:cNvSpPr>
            <a:spLocks noGrp="1"/>
          </p:cNvSpPr>
          <p:nvPr>
            <p:ph type="ctrTitle" hasCustomPrompt="1"/>
          </p:nvPr>
        </p:nvSpPr>
        <p:spPr>
          <a:xfrm>
            <a:off x="457200" y="1777422"/>
            <a:ext cx="3800764" cy="844701"/>
          </a:xfrm>
        </p:spPr>
        <p:txBody>
          <a:bodyPr tIns="0" bIns="0" anchor="b">
            <a:noAutofit/>
          </a:bodyPr>
          <a:lstStyle>
            <a:lvl1pPr algn="l">
              <a:defRPr sz="2400">
                <a:solidFill>
                  <a:schemeClr val="tx1"/>
                </a:solidFill>
              </a:defRPr>
            </a:lvl1pPr>
          </a:lstStyle>
          <a:p>
            <a:r>
              <a:rPr lang="en-US"/>
              <a:t>Click to edit secondary Divider title style</a:t>
            </a:r>
          </a:p>
        </p:txBody>
      </p:sp>
      <p:sp>
        <p:nvSpPr>
          <p:cNvPr id="10" name="Subtitle 2">
            <a:extLst>
              <a:ext uri="{FF2B5EF4-FFF2-40B4-BE49-F238E27FC236}">
                <a16:creationId xmlns:a16="http://schemas.microsoft.com/office/drawing/2014/main" id="{9FAE8D66-5AA3-934A-9C2C-134919E082CD}"/>
              </a:ext>
            </a:extLst>
          </p:cNvPr>
          <p:cNvSpPr>
            <a:spLocks noGrp="1"/>
          </p:cNvSpPr>
          <p:nvPr>
            <p:ph type="subTitle" idx="1"/>
          </p:nvPr>
        </p:nvSpPr>
        <p:spPr>
          <a:xfrm>
            <a:off x="457200" y="2928481"/>
            <a:ext cx="3800764" cy="230726"/>
          </a:xfrm>
        </p:spPr>
        <p:txBody>
          <a:bodyPr tIns="0" bIns="0">
            <a:noAutofit/>
          </a:bodyPr>
          <a:lstStyle>
            <a:lvl1pPr marL="0" indent="0" algn="l">
              <a:buNone/>
              <a:defRPr sz="14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cxnSp>
        <p:nvCxnSpPr>
          <p:cNvPr id="11" name="Straight Connector 10">
            <a:extLst>
              <a:ext uri="{FF2B5EF4-FFF2-40B4-BE49-F238E27FC236}">
                <a16:creationId xmlns:a16="http://schemas.microsoft.com/office/drawing/2014/main" id="{FFB2B67F-9EA6-C140-B63C-2CE4E8A60DF9}"/>
              </a:ext>
            </a:extLst>
          </p:cNvPr>
          <p:cNvCxnSpPr/>
          <p:nvPr userDrawn="1"/>
        </p:nvCxnSpPr>
        <p:spPr>
          <a:xfrm flipH="1">
            <a:off x="457200" y="2770499"/>
            <a:ext cx="92075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08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o - singular">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08893" y="3075989"/>
            <a:ext cx="1884066" cy="180872"/>
          </a:xfrm>
        </p:spPr>
        <p:txBody>
          <a:bodyPr tIns="0" bIns="0"/>
          <a:lstStyle>
            <a:lvl1pPr algn="ctr">
              <a:spcBef>
                <a:spcPts val="0"/>
              </a:spcBef>
              <a:defRPr sz="1400" b="1"/>
            </a:lvl1pPr>
          </a:lstStyle>
          <a:p>
            <a:pPr lvl="0"/>
            <a:r>
              <a:rPr lang="en-US" err="1"/>
              <a:t>Firstname</a:t>
            </a:r>
            <a:r>
              <a:rPr lang="en-US"/>
              <a:t> </a:t>
            </a:r>
            <a:r>
              <a:rPr lang="en-US" err="1"/>
              <a:t>Lastname</a:t>
            </a:r>
            <a:endParaRPr lang="en-US"/>
          </a:p>
        </p:txBody>
      </p:sp>
      <p:cxnSp>
        <p:nvCxnSpPr>
          <p:cNvPr id="9" name="Straight Connector 8">
            <a:extLst>
              <a:ext uri="{FF2B5EF4-FFF2-40B4-BE49-F238E27FC236}">
                <a16:creationId xmlns:a16="http://schemas.microsoft.com/office/drawing/2014/main" id="{0DE28399-29DC-804D-A2F4-95C7B06E8EC0}"/>
              </a:ext>
            </a:extLst>
          </p:cNvPr>
          <p:cNvCxnSpPr>
            <a:cxnSpLocks/>
          </p:cNvCxnSpPr>
          <p:nvPr userDrawn="1"/>
        </p:nvCxnSpPr>
        <p:spPr>
          <a:xfrm>
            <a:off x="2972282" y="701213"/>
            <a:ext cx="0" cy="3741075"/>
          </a:xfrm>
          <a:prstGeom prst="line">
            <a:avLst/>
          </a:prstGeom>
          <a:noFill/>
          <a:ln w="25400" cap="flat" cmpd="sng" algn="ctr">
            <a:solidFill>
              <a:srgbClr val="FF9E1B"/>
            </a:solidFill>
            <a:prstDash val="solid"/>
          </a:ln>
          <a:effectLst/>
        </p:spPr>
      </p:cxnSp>
      <p:sp>
        <p:nvSpPr>
          <p:cNvPr id="12" name="Content Placeholder 2">
            <a:extLst>
              <a:ext uri="{FF2B5EF4-FFF2-40B4-BE49-F238E27FC236}">
                <a16:creationId xmlns:a16="http://schemas.microsoft.com/office/drawing/2014/main" id="{FA2B738D-D365-2D40-854D-B1A4453C2536}"/>
              </a:ext>
            </a:extLst>
          </p:cNvPr>
          <p:cNvSpPr>
            <a:spLocks noGrp="1"/>
          </p:cNvSpPr>
          <p:nvPr>
            <p:ph idx="10" hasCustomPrompt="1"/>
          </p:nvPr>
        </p:nvSpPr>
        <p:spPr>
          <a:xfrm>
            <a:off x="808893" y="3313857"/>
            <a:ext cx="1884066" cy="180872"/>
          </a:xfrm>
        </p:spPr>
        <p:txBody>
          <a:bodyPr tIns="0" bIns="0"/>
          <a:lstStyle>
            <a:lvl1pPr algn="ctr">
              <a:spcBef>
                <a:spcPts val="0"/>
              </a:spcBef>
              <a:defRPr sz="1400" b="0"/>
            </a:lvl1pPr>
          </a:lstStyle>
          <a:p>
            <a:pPr lvl="0"/>
            <a:r>
              <a:rPr lang="en-US"/>
              <a:t>Title</a:t>
            </a:r>
          </a:p>
        </p:txBody>
      </p:sp>
      <p:sp>
        <p:nvSpPr>
          <p:cNvPr id="13" name="Picture Placeholder 12">
            <a:extLst>
              <a:ext uri="{FF2B5EF4-FFF2-40B4-BE49-F238E27FC236}">
                <a16:creationId xmlns:a16="http://schemas.microsoft.com/office/drawing/2014/main" id="{5106873E-C6BC-3745-B0E6-7DA59465F494}"/>
              </a:ext>
            </a:extLst>
          </p:cNvPr>
          <p:cNvSpPr>
            <a:spLocks noGrp="1"/>
          </p:cNvSpPr>
          <p:nvPr>
            <p:ph type="pic" sz="quarter" idx="11"/>
          </p:nvPr>
        </p:nvSpPr>
        <p:spPr>
          <a:xfrm>
            <a:off x="808893" y="1072693"/>
            <a:ext cx="1884363" cy="1884362"/>
          </a:xfrm>
        </p:spPr>
        <p:txBody>
          <a:bodyPr/>
          <a:lstStyle/>
          <a:p>
            <a:endParaRPr lang="en-US"/>
          </a:p>
        </p:txBody>
      </p:sp>
      <p:sp>
        <p:nvSpPr>
          <p:cNvPr id="5" name="Text Placeholder 4">
            <a:extLst>
              <a:ext uri="{FF2B5EF4-FFF2-40B4-BE49-F238E27FC236}">
                <a16:creationId xmlns:a16="http://schemas.microsoft.com/office/drawing/2014/main" id="{C08B7DFC-E1F9-5B47-A4A4-CCE71D6EF028}"/>
              </a:ext>
            </a:extLst>
          </p:cNvPr>
          <p:cNvSpPr>
            <a:spLocks noGrp="1"/>
          </p:cNvSpPr>
          <p:nvPr>
            <p:ph type="body" sz="quarter" idx="12" hasCustomPrompt="1"/>
          </p:nvPr>
        </p:nvSpPr>
        <p:spPr>
          <a:xfrm>
            <a:off x="3276600" y="1072356"/>
            <a:ext cx="5410200" cy="2998788"/>
          </a:xfrm>
        </p:spPr>
        <p:txBody>
          <a:bodyPr/>
          <a:lstStyle>
            <a:lvl1pPr>
              <a:defRPr sz="1200"/>
            </a:lvl1pPr>
          </a:lstStyle>
          <a:p>
            <a:pPr lvl="0"/>
            <a:r>
              <a:rPr lang="en-US"/>
              <a:t>Click to edit bio</a:t>
            </a:r>
          </a:p>
        </p:txBody>
      </p:sp>
      <p:sp>
        <p:nvSpPr>
          <p:cNvPr id="14" name="Rectangle 13"/>
          <p:cNvSpPr/>
          <p:nvPr userDrawn="1"/>
        </p:nvSpPr>
        <p:spPr>
          <a:xfrm>
            <a:off x="0" y="0"/>
            <a:ext cx="387178" cy="8814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200">
              <a:solidFill>
                <a:schemeClr val="bg1"/>
              </a:solidFill>
            </a:endParaRPr>
          </a:p>
        </p:txBody>
      </p:sp>
    </p:spTree>
    <p:extLst>
      <p:ext uri="{BB962C8B-B14F-4D97-AF65-F5344CB8AC3E}">
        <p14:creationId xmlns:p14="http://schemas.microsoft.com/office/powerpoint/2010/main" val="408928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428625" y="4534791"/>
            <a:ext cx="749300" cy="366679"/>
          </a:xfrm>
          <a:prstGeom prst="rect">
            <a:avLst/>
          </a:prstGeom>
        </p:spPr>
      </p:pic>
      <p:sp>
        <p:nvSpPr>
          <p:cNvPr id="2" name="Title Placeholder 1"/>
          <p:cNvSpPr>
            <a:spLocks noGrp="1"/>
          </p:cNvSpPr>
          <p:nvPr>
            <p:ph type="title"/>
          </p:nvPr>
        </p:nvSpPr>
        <p:spPr>
          <a:xfrm>
            <a:off x="457200" y="354227"/>
            <a:ext cx="8229600" cy="363882"/>
          </a:xfrm>
          <a:prstGeom prst="rect">
            <a:avLst/>
          </a:prstGeom>
        </p:spPr>
        <p:txBody>
          <a:bodyPr vert="horz" lIns="0" tIns="0" rIns="0" bIns="0" rtlCol="0" anchor="b">
            <a:noAutofit/>
          </a:bodyPr>
          <a:lstStyle/>
          <a:p>
            <a:pPr lvl="0"/>
            <a:r>
              <a:rPr lang="en-US"/>
              <a:t>Click to edit Master title style</a:t>
            </a:r>
          </a:p>
        </p:txBody>
      </p:sp>
      <p:sp>
        <p:nvSpPr>
          <p:cNvPr id="3" name="Text Placeholder 2"/>
          <p:cNvSpPr>
            <a:spLocks noGrp="1"/>
          </p:cNvSpPr>
          <p:nvPr>
            <p:ph type="body" idx="1"/>
          </p:nvPr>
        </p:nvSpPr>
        <p:spPr>
          <a:xfrm>
            <a:off x="457200" y="1165457"/>
            <a:ext cx="8229600" cy="3162242"/>
          </a:xfrm>
          <a:prstGeom prst="rect">
            <a:avLst/>
          </a:prstGeom>
        </p:spPr>
        <p:txBody>
          <a:bodyPr vert="horz" lIns="0" tIns="45720" rIns="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B9B290E-0BEC-0242-B2BE-84870A1B6353}"/>
              </a:ext>
            </a:extLst>
          </p:cNvPr>
          <p:cNvSpPr txBox="1"/>
          <p:nvPr userDrawn="1"/>
        </p:nvSpPr>
        <p:spPr>
          <a:xfrm>
            <a:off x="4242644" y="4799359"/>
            <a:ext cx="4034582" cy="92333"/>
          </a:xfrm>
          <a:prstGeom prst="rect">
            <a:avLst/>
          </a:prstGeom>
          <a:noFill/>
        </p:spPr>
        <p:txBody>
          <a:bodyPr wrap="square" lIns="0" tIns="0" rIns="0" bIns="0"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600"/>
              <a:t>© 2024 All rights reserved | For Syneos Health</a:t>
            </a:r>
            <a:r>
              <a:rPr lang="en-US" sz="600" baseline="30000"/>
              <a:t>®</a:t>
            </a:r>
            <a:r>
              <a:rPr lang="en-US" sz="600"/>
              <a:t> use only. </a:t>
            </a:r>
            <a:r>
              <a:rPr lang="en-US" sz="600" kern="1200">
                <a:solidFill>
                  <a:schemeClr val="tx1"/>
                </a:solidFill>
                <a:effectLst/>
                <a:latin typeface="+mn-lt"/>
                <a:ea typeface="+mn-ea"/>
                <a:cs typeface="+mn-cs"/>
              </a:rPr>
              <a:t>Confidential authorized use only.</a:t>
            </a:r>
          </a:p>
        </p:txBody>
      </p:sp>
      <p:sp>
        <p:nvSpPr>
          <p:cNvPr id="6" name="TextBox 5">
            <a:extLst>
              <a:ext uri="{FF2B5EF4-FFF2-40B4-BE49-F238E27FC236}">
                <a16:creationId xmlns:a16="http://schemas.microsoft.com/office/drawing/2014/main" id="{7620954D-82D3-1D4B-A1CD-3A1E0C8A9DC6}"/>
              </a:ext>
            </a:extLst>
          </p:cNvPr>
          <p:cNvSpPr txBox="1"/>
          <p:nvPr userDrawn="1"/>
        </p:nvSpPr>
        <p:spPr>
          <a:xfrm>
            <a:off x="8550442" y="4756155"/>
            <a:ext cx="285583" cy="153888"/>
          </a:xfrm>
          <a:prstGeom prst="rect">
            <a:avLst/>
          </a:prstGeom>
          <a:noFill/>
        </p:spPr>
        <p:txBody>
          <a:bodyPr wrap="square" lIns="0" tIns="0" rIns="0" bIns="0" rtlCol="0">
            <a:spAutoFit/>
          </a:bodyPr>
          <a:lstStyle/>
          <a:p>
            <a:fld id="{9CBAD4DA-9C98-6A46-AD8B-74936096646F}" type="slidenum">
              <a:rPr lang="en-US" sz="1000" smtClean="0">
                <a:solidFill>
                  <a:schemeClr val="bg1"/>
                </a:solidFill>
              </a:rPr>
              <a:t>‹#›</a:t>
            </a:fld>
            <a:endParaRPr lang="en-US" sz="1000">
              <a:solidFill>
                <a:schemeClr val="bg1"/>
              </a:solidFill>
            </a:endParaRPr>
          </a:p>
        </p:txBody>
      </p:sp>
      <p:sp>
        <p:nvSpPr>
          <p:cNvPr id="7" name="Rectangle 6">
            <a:extLst>
              <a:ext uri="{FF2B5EF4-FFF2-40B4-BE49-F238E27FC236}">
                <a16:creationId xmlns:a16="http://schemas.microsoft.com/office/drawing/2014/main" id="{E467268D-0C35-CD40-837F-419B991684A7}"/>
              </a:ext>
            </a:extLst>
          </p:cNvPr>
          <p:cNvSpPr/>
          <p:nvPr userDrawn="1"/>
        </p:nvSpPr>
        <p:spPr>
          <a:xfrm>
            <a:off x="0" y="5013325"/>
            <a:ext cx="9144000" cy="130175"/>
          </a:xfrm>
          <a:prstGeom prst="rect">
            <a:avLst/>
          </a:prstGeom>
          <a:gradFill flip="none" rotWithShape="1">
            <a:gsLst>
              <a:gs pos="0">
                <a:schemeClr val="accent1"/>
              </a:gs>
              <a:gs pos="50000">
                <a:schemeClr val="accent4"/>
              </a:gs>
              <a:gs pos="100000">
                <a:schemeClr val="accent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1200">
              <a:solidFill>
                <a:schemeClr val="bg1"/>
              </a:solidFill>
            </a:endParaRPr>
          </a:p>
        </p:txBody>
      </p:sp>
      <p:cxnSp>
        <p:nvCxnSpPr>
          <p:cNvPr id="8" name="Straight Connector 7">
            <a:extLst>
              <a:ext uri="{FF2B5EF4-FFF2-40B4-BE49-F238E27FC236}">
                <a16:creationId xmlns:a16="http://schemas.microsoft.com/office/drawing/2014/main" id="{9B3838F1-653E-8142-947D-24EE615A4F46}"/>
              </a:ext>
            </a:extLst>
          </p:cNvPr>
          <p:cNvCxnSpPr>
            <a:cxnSpLocks/>
          </p:cNvCxnSpPr>
          <p:nvPr userDrawn="1"/>
        </p:nvCxnSpPr>
        <p:spPr>
          <a:xfrm>
            <a:off x="0" y="586353"/>
            <a:ext cx="350982" cy="0"/>
          </a:xfrm>
          <a:prstGeom prst="line">
            <a:avLst/>
          </a:prstGeom>
          <a:noFill/>
          <a:ln w="25400" cap="flat" cmpd="sng" algn="ctr">
            <a:solidFill>
              <a:srgbClr val="FF9E1B"/>
            </a:solidFill>
            <a:prstDash val="solid"/>
          </a:ln>
          <a:effectLst/>
        </p:spPr>
      </p:cxnSp>
    </p:spTree>
    <p:extLst>
      <p:ext uri="{BB962C8B-B14F-4D97-AF65-F5344CB8AC3E}">
        <p14:creationId xmlns:p14="http://schemas.microsoft.com/office/powerpoint/2010/main" val="3894680382"/>
      </p:ext>
    </p:extLst>
  </p:cSld>
  <p:clrMap bg1="lt1" tx1="dk1" bg2="lt2" tx2="dk2" accent1="accent1" accent2="accent2" accent3="accent3" accent4="accent4" accent5="accent5" accent6="accent6" hlink="hlink" folHlink="folHlink"/>
  <p:sldLayoutIdLst>
    <p:sldLayoutId id="2147483704" r:id="rId1"/>
    <p:sldLayoutId id="2147483706" r:id="rId2"/>
    <p:sldLayoutId id="2147483693" r:id="rId3"/>
    <p:sldLayoutId id="2147483685" r:id="rId4"/>
    <p:sldLayoutId id="2147483708" r:id="rId5"/>
    <p:sldLayoutId id="2147483696" r:id="rId6"/>
    <p:sldLayoutId id="2147483698" r:id="rId7"/>
    <p:sldLayoutId id="2147483699" r:id="rId8"/>
    <p:sldLayoutId id="2147483701" r:id="rId9"/>
    <p:sldLayoutId id="2147483679" r:id="rId10"/>
    <p:sldLayoutId id="2147483700" r:id="rId11"/>
    <p:sldLayoutId id="2147483702" r:id="rId12"/>
    <p:sldLayoutId id="2147483666" r:id="rId13"/>
    <p:sldLayoutId id="2147483667" r:id="rId14"/>
    <p:sldLayoutId id="2147483668" r:id="rId15"/>
    <p:sldLayoutId id="2147483669" r:id="rId16"/>
    <p:sldLayoutId id="2147483671" r:id="rId17"/>
    <p:sldLayoutId id="2147483672" r:id="rId18"/>
    <p:sldLayoutId id="2147483705" r:id="rId19"/>
    <p:sldLayoutId id="2147483673" r:id="rId20"/>
    <p:sldLayoutId id="2147483677" r:id="rId21"/>
    <p:sldLayoutId id="2147483678" r:id="rId22"/>
    <p:sldLayoutId id="2147483680" r:id="rId23"/>
    <p:sldLayoutId id="2147483703" r:id="rId24"/>
    <p:sldLayoutId id="2147483681" r:id="rId25"/>
    <p:sldLayoutId id="2147483682"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lang="en-US" sz="2000" b="1" kern="1200" dirty="0">
          <a:solidFill>
            <a:schemeClr val="tx1"/>
          </a:solidFill>
          <a:latin typeface="+mj-lt"/>
          <a:ea typeface="+mj-ea"/>
          <a:cs typeface="+mj-cs"/>
        </a:defRPr>
      </a:lvl1pPr>
    </p:titleStyle>
    <p:bodyStyle>
      <a:lvl1pPr marL="0" indent="0" algn="l" defTabSz="685800" rtl="0" eaLnBrk="1" latinLnBrk="0" hangingPunct="1">
        <a:lnSpc>
          <a:spcPct val="95000"/>
        </a:lnSpc>
        <a:spcBef>
          <a:spcPts val="800"/>
        </a:spcBef>
        <a:buFont typeface="Arial" panose="020B0604020202020204" pitchFamily="34" charset="0"/>
        <a:buNone/>
        <a:defRPr sz="1600" kern="1200">
          <a:solidFill>
            <a:schemeClr val="tx1"/>
          </a:solidFill>
          <a:latin typeface="+mn-lt"/>
          <a:ea typeface="+mn-ea"/>
          <a:cs typeface="+mn-cs"/>
        </a:defRPr>
      </a:lvl1pPr>
      <a:lvl2pPr marL="115888" indent="-115888" algn="l" defTabSz="685800" rtl="0" eaLnBrk="1" latinLnBrk="0" hangingPunct="1">
        <a:lnSpc>
          <a:spcPct val="95000"/>
        </a:lnSpc>
        <a:spcBef>
          <a:spcPts val="400"/>
        </a:spcBef>
        <a:buFont typeface="Arial" panose="020B0604020202020204" pitchFamily="34" charset="0"/>
        <a:buChar char="•"/>
        <a:tabLst/>
        <a:defRPr sz="1400" kern="1200">
          <a:solidFill>
            <a:schemeClr val="tx1"/>
          </a:solidFill>
          <a:latin typeface="+mn-lt"/>
          <a:ea typeface="+mn-ea"/>
          <a:cs typeface="+mn-cs"/>
        </a:defRPr>
      </a:lvl2pPr>
      <a:lvl3pPr marL="288925" indent="-173038" algn="l" defTabSz="685800" rtl="0" eaLnBrk="1" latinLnBrk="0" hangingPunct="1">
        <a:lnSpc>
          <a:spcPct val="95000"/>
        </a:lnSpc>
        <a:spcBef>
          <a:spcPts val="200"/>
        </a:spcBef>
        <a:buFont typeface="Arial" panose="020B0604020202020204" pitchFamily="34" charset="0"/>
        <a:buChar char="–"/>
        <a:tabLst/>
        <a:defRPr sz="1200" kern="1200">
          <a:solidFill>
            <a:schemeClr val="tx1"/>
          </a:solidFill>
          <a:latin typeface="+mn-lt"/>
          <a:ea typeface="+mn-ea"/>
          <a:cs typeface="+mn-cs"/>
        </a:defRPr>
      </a:lvl3pPr>
      <a:lvl4pPr marL="403225" indent="-114300" algn="l" defTabSz="685800" rtl="0" eaLnBrk="1" latinLnBrk="0" hangingPunct="1">
        <a:lnSpc>
          <a:spcPct val="95000"/>
        </a:lnSpc>
        <a:spcBef>
          <a:spcPts val="200"/>
        </a:spcBef>
        <a:buFont typeface="Arial" panose="020B0604020202020204" pitchFamily="34" charset="0"/>
        <a:buChar char="•"/>
        <a:tabLst/>
        <a:defRPr sz="1100" kern="1200">
          <a:solidFill>
            <a:schemeClr val="tx1"/>
          </a:solidFill>
          <a:latin typeface="+mn-lt"/>
          <a:ea typeface="+mn-ea"/>
          <a:cs typeface="+mn-cs"/>
        </a:defRPr>
      </a:lvl4pPr>
      <a:lvl5pPr marL="511175" indent="-107950" algn="l" defTabSz="685800" rtl="0" eaLnBrk="1" latinLnBrk="0" hangingPunct="1">
        <a:lnSpc>
          <a:spcPct val="95000"/>
        </a:lnSpc>
        <a:spcBef>
          <a:spcPts val="200"/>
        </a:spcBef>
        <a:buFont typeface="Arial" panose="020B0604020202020204" pitchFamily="34" charset="0"/>
        <a:buChar char="–"/>
        <a:tabLst/>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2808" userDrawn="1">
          <p15:clr>
            <a:srgbClr val="F26B43"/>
          </p15:clr>
        </p15:guide>
        <p15:guide id="4" pos="2952" userDrawn="1">
          <p15:clr>
            <a:srgbClr val="F26B43"/>
          </p15:clr>
        </p15:guide>
        <p15:guide id="5" pos="3696" userDrawn="1">
          <p15:clr>
            <a:srgbClr val="F26B43"/>
          </p15:clr>
        </p15:guide>
        <p15:guide id="6" pos="3840" userDrawn="1">
          <p15:clr>
            <a:srgbClr val="F26B43"/>
          </p15:clr>
        </p15:guide>
        <p15:guide id="7" pos="4584" userDrawn="1">
          <p15:clr>
            <a:srgbClr val="F26B43"/>
          </p15:clr>
        </p15:guide>
        <p15:guide id="8" pos="4728" userDrawn="1">
          <p15:clr>
            <a:srgbClr val="F26B43"/>
          </p15:clr>
        </p15:guide>
        <p15:guide id="9" pos="5472" userDrawn="1">
          <p15:clr>
            <a:srgbClr val="F26B43"/>
          </p15:clr>
        </p15:guide>
        <p15:guide id="10" pos="2064" userDrawn="1">
          <p15:clr>
            <a:srgbClr val="F26B43"/>
          </p15:clr>
        </p15:guide>
        <p15:guide id="11" pos="1920" userDrawn="1">
          <p15:clr>
            <a:srgbClr val="F26B43"/>
          </p15:clr>
        </p15:guide>
        <p15:guide id="12" pos="1176" userDrawn="1">
          <p15:clr>
            <a:srgbClr val="F26B43"/>
          </p15:clr>
        </p15:guide>
        <p15:guide id="13" pos="1032" userDrawn="1">
          <p15:clr>
            <a:srgbClr val="F26B43"/>
          </p15:clr>
        </p15:guide>
        <p15:guide id="14" pos="288" userDrawn="1">
          <p15:clr>
            <a:srgbClr val="F26B43"/>
          </p15:clr>
        </p15:guide>
        <p15:guide id="15" orient="horz" pos="276" userDrawn="1">
          <p15:clr>
            <a:srgbClr val="F26B43"/>
          </p15:clr>
        </p15:guide>
        <p15:guide id="16" orient="horz" pos="29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0D76F-6669-982D-B45F-C1716CC4A25E}"/>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D7186E-8F98-9A41-93C1-0328FD61F7EE}"/>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BC95B5-0B22-1BE5-C5C3-41D40857BFE3}"/>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4868798A-619D-48EF-904A-580F847A9483}" type="datetimeFigureOut">
              <a:rPr lang="en-US" smtClean="0"/>
              <a:t>11/20/2025</a:t>
            </a:fld>
            <a:endParaRPr lang="en-US"/>
          </a:p>
        </p:txBody>
      </p:sp>
      <p:sp>
        <p:nvSpPr>
          <p:cNvPr id="5" name="Footer Placeholder 4">
            <a:extLst>
              <a:ext uri="{FF2B5EF4-FFF2-40B4-BE49-F238E27FC236}">
                <a16:creationId xmlns:a16="http://schemas.microsoft.com/office/drawing/2014/main" id="{5C953A17-0F4D-30B1-2389-48049F6A5B90}"/>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5307DB-693A-151E-51A1-42E8F45C92A3}"/>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46D9606E-E1F1-4CB7-969D-E4C25E2FB49F}" type="slidenum">
              <a:rPr lang="en-US" smtClean="0"/>
              <a:t>‹#›</a:t>
            </a:fld>
            <a:endParaRPr lang="en-US"/>
          </a:p>
        </p:txBody>
      </p:sp>
    </p:spTree>
    <p:extLst>
      <p:ext uri="{BB962C8B-B14F-4D97-AF65-F5344CB8AC3E}">
        <p14:creationId xmlns:p14="http://schemas.microsoft.com/office/powerpoint/2010/main" val="73967098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docs.posit.co/ide/user/ide/guide/environments/r/renv.html" TargetMode="Externa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11.xml"/><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hyperlink" Target="NULL" TargetMode="Externa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overflow.roche.com/c/oak/258" TargetMode="External"/><Relationship Id="rId2" Type="http://schemas.openxmlformats.org/officeDocument/2006/relationships/hyperlink" Target="https://overflow.roche.com/c/ocean/268" TargetMode="External"/><Relationship Id="rId1" Type="http://schemas.openxmlformats.org/officeDocument/2006/relationships/slideLayout" Target="../slideLayouts/slideLayout13.xml"/><Relationship Id="rId6" Type="http://schemas.openxmlformats.org/officeDocument/2006/relationships/hyperlink" Target="https://overflow.roche.com/c/ocean/glopo/281" TargetMode="External"/><Relationship Id="rId5" Type="http://schemas.openxmlformats.org/officeDocument/2006/relationships/hyperlink" Target="https://overflow.roche.com/c/nest/198" TargetMode="External"/><Relationship Id="rId4" Type="http://schemas.openxmlformats.org/officeDocument/2006/relationships/hyperlink" Target="https://overflow.roche.com/c/admiral/252"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8" Type="http://schemas.openxmlformats.org/officeDocument/2006/relationships/hyperlink" Target="https://rstudio.github.io/cheatsheets/strings.pdf" TargetMode="External"/><Relationship Id="rId3" Type="http://schemas.openxmlformats.org/officeDocument/2006/relationships/hyperlink" Target="https://swirlstats.com/" TargetMode="External"/><Relationship Id="rId7" Type="http://schemas.openxmlformats.org/officeDocument/2006/relationships/hyperlink" Target="https://www.garrickadenbuie.com/project/regexplain/" TargetMode="External"/><Relationship Id="rId2" Type="http://schemas.openxmlformats.org/officeDocument/2006/relationships/hyperlink" Target="https://r4ds.hadley.nz/" TargetMode="External"/><Relationship Id="rId1" Type="http://schemas.openxmlformats.org/officeDocument/2006/relationships/slideLayout" Target="../slideLayouts/slideLayout13.xml"/><Relationship Id="rId6" Type="http://schemas.openxmlformats.org/officeDocument/2006/relationships/hyperlink" Target="https://regex101.com/" TargetMode="External"/><Relationship Id="rId5" Type="http://schemas.openxmlformats.org/officeDocument/2006/relationships/hyperlink" Target="https://drive.google.com/drive/folders/1iHlQXodhW_tvwCFhDvv_yvbqXP5PmctE" TargetMode="External"/><Relationship Id="rId4" Type="http://schemas.openxmlformats.org/officeDocument/2006/relationships/hyperlink" Target="https://github.com/TrainingByPackt/R-Programming-Fundamentals"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2" Type="http://schemas.openxmlformats.org/officeDocument/2006/relationships/hyperlink" Target="https://rstudio.github.io/renv/index.html" TargetMode="Externa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hyperlink" Target="https://docs.posit.co/ide/user/ide/guide/environments/r/renv.html" TargetMode="Externa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rstudio.github.io/renv/index.html"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61963" y="4527550"/>
            <a:ext cx="2352675" cy="139700"/>
          </a:xfrm>
        </p:spPr>
        <p:txBody>
          <a:bodyPr/>
          <a:lstStyle/>
          <a:p>
            <a:r>
              <a:rPr lang="en-US" dirty="0"/>
              <a:t>February 2024</a:t>
            </a:r>
          </a:p>
          <a:p>
            <a:endParaRPr lang="en-US" dirty="0"/>
          </a:p>
        </p:txBody>
      </p:sp>
      <p:sp>
        <p:nvSpPr>
          <p:cNvPr id="2" name="Title 1">
            <a:extLst>
              <a:ext uri="{FF2B5EF4-FFF2-40B4-BE49-F238E27FC236}">
                <a16:creationId xmlns:a16="http://schemas.microsoft.com/office/drawing/2014/main" id="{0D16B1F3-FD5B-924C-AB7D-3CC9D757A981}"/>
              </a:ext>
            </a:extLst>
          </p:cNvPr>
          <p:cNvSpPr>
            <a:spLocks noGrp="1"/>
          </p:cNvSpPr>
          <p:nvPr>
            <p:ph type="ctrTitle"/>
          </p:nvPr>
        </p:nvSpPr>
        <p:spPr>
          <a:xfrm>
            <a:off x="457200" y="2571750"/>
            <a:ext cx="4000500" cy="844701"/>
          </a:xfrm>
        </p:spPr>
        <p:txBody>
          <a:bodyPr/>
          <a:lstStyle/>
          <a:p>
            <a:r>
              <a:rPr lang="en-US"/>
              <a:t>NextGen Tools Training</a:t>
            </a:r>
          </a:p>
        </p:txBody>
      </p:sp>
      <p:sp>
        <p:nvSpPr>
          <p:cNvPr id="3" name="Subtitle 2">
            <a:extLst>
              <a:ext uri="{FF2B5EF4-FFF2-40B4-BE49-F238E27FC236}">
                <a16:creationId xmlns:a16="http://schemas.microsoft.com/office/drawing/2014/main" id="{5A026D5A-5C7A-2F4A-8045-89AF663AB25C}"/>
              </a:ext>
            </a:extLst>
          </p:cNvPr>
          <p:cNvSpPr>
            <a:spLocks noGrp="1"/>
          </p:cNvSpPr>
          <p:nvPr>
            <p:ph type="subTitle" idx="1"/>
          </p:nvPr>
        </p:nvSpPr>
        <p:spPr>
          <a:xfrm>
            <a:off x="457200" y="3565525"/>
            <a:ext cx="4000500" cy="230188"/>
          </a:xfrm>
        </p:spPr>
        <p:txBody>
          <a:bodyPr/>
          <a:lstStyle/>
          <a:p>
            <a:r>
              <a:rPr lang="en-US" dirty="0"/>
              <a:t>R – Data manipulation</a:t>
            </a:r>
          </a:p>
        </p:txBody>
      </p:sp>
    </p:spTree>
    <p:extLst>
      <p:ext uri="{BB962C8B-B14F-4D97-AF65-F5344CB8AC3E}">
        <p14:creationId xmlns:p14="http://schemas.microsoft.com/office/powerpoint/2010/main" val="37768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Setting a New Directory project</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It is also possible to initialize {</a:t>
            </a:r>
            <a:r>
              <a:rPr lang="en-US" dirty="0" err="1"/>
              <a:t>renv</a:t>
            </a:r>
            <a:r>
              <a:rPr lang="en-US" dirty="0"/>
              <a:t>} when creating a New Project;</a:t>
            </a:r>
          </a:p>
          <a:p>
            <a:pPr lvl="1" algn="just"/>
            <a:endParaRPr lang="en-US" dirty="0"/>
          </a:p>
          <a:p>
            <a:pPr lvl="1" algn="just"/>
            <a:r>
              <a:rPr lang="en-US" dirty="0"/>
              <a:t>{</a:t>
            </a:r>
            <a:r>
              <a:rPr lang="en-US" dirty="0" err="1"/>
              <a:t>renv</a:t>
            </a:r>
            <a:r>
              <a:rPr lang="en-US" dirty="0"/>
              <a:t>} associated files and folders will automatically appear, and the environment is set and updated:</a:t>
            </a:r>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Personal project and {</a:t>
            </a:r>
            <a:r>
              <a:rPr lang="en-US" dirty="0" err="1"/>
              <a:t>renv</a:t>
            </a:r>
            <a:r>
              <a:rPr lang="en-US" dirty="0"/>
              <a:t>} package</a:t>
            </a:r>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2173737" y="4383936"/>
            <a:ext cx="5707941" cy="276999"/>
          </a:xfrm>
          <a:prstGeom prst="rect">
            <a:avLst/>
          </a:prstGeom>
          <a:noFill/>
        </p:spPr>
        <p:txBody>
          <a:bodyPr wrap="square">
            <a:spAutoFit/>
          </a:bodyPr>
          <a:lstStyle/>
          <a:p>
            <a:r>
              <a:rPr lang="en-US" sz="1200" dirty="0">
                <a:hlinkClick r:id="rId2"/>
              </a:rPr>
              <a:t>https://docs.posit.co/ide/user/ide/guide/environments/r/renv.html</a:t>
            </a:r>
            <a:r>
              <a:rPr lang="en-US" sz="1200" dirty="0"/>
              <a:t>, 02/08/2024</a:t>
            </a:r>
          </a:p>
        </p:txBody>
      </p:sp>
      <p:pic>
        <p:nvPicPr>
          <p:cNvPr id="3074" name="Picture 2" descr="The New Project wizard in RStudio, with the 'use renv with this project' option selected.">
            <a:extLst>
              <a:ext uri="{FF2B5EF4-FFF2-40B4-BE49-F238E27FC236}">
                <a16:creationId xmlns:a16="http://schemas.microsoft.com/office/drawing/2014/main" id="{049A4B50-9987-0DB8-9560-25346238B2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6202" y="2080708"/>
            <a:ext cx="2890091" cy="21580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e Files pane in RStudio, displaying the newly created project with a 'renv' folder, a renv.lock file, and a .Rprofile.">
            <a:extLst>
              <a:ext uri="{FF2B5EF4-FFF2-40B4-BE49-F238E27FC236}">
                <a16:creationId xmlns:a16="http://schemas.microsoft.com/office/drawing/2014/main" id="{8ADD2254-C2DF-05DC-620E-47F16FA13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7708" y="2080800"/>
            <a:ext cx="2890633" cy="2157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2718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Setting a New Directory project</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Now, again, one more time, repeatedly, let’s create a personal project. But, this time, using {</a:t>
            </a:r>
            <a:r>
              <a:rPr lang="en-US" dirty="0" err="1"/>
              <a:t>renv</a:t>
            </a:r>
            <a:r>
              <a:rPr lang="en-US" dirty="0"/>
              <a:t>}!;</a:t>
            </a:r>
          </a:p>
          <a:p>
            <a:pPr lvl="1" algn="just"/>
            <a:endParaRPr lang="en-US" dirty="0"/>
          </a:p>
          <a:p>
            <a:pPr lvl="1" algn="just"/>
            <a:r>
              <a:rPr lang="en-US" dirty="0"/>
              <a:t>Name suggestion: “</a:t>
            </a:r>
            <a:r>
              <a:rPr lang="en-US" dirty="0" err="1"/>
              <a:t>manipulation_renv</a:t>
            </a:r>
            <a:r>
              <a:rPr lang="en-US" dirty="0"/>
              <a:t>” (so you won’t forget the purpose of the project);</a:t>
            </a:r>
          </a:p>
          <a:p>
            <a:pPr lvl="1" algn="just"/>
            <a:endParaRPr lang="en-US" dirty="0"/>
          </a:p>
          <a:p>
            <a:pPr lvl="1" algn="just"/>
            <a:r>
              <a:rPr lang="en-US" dirty="0"/>
              <a:t>Notice that “.</a:t>
            </a:r>
            <a:r>
              <a:rPr lang="en-US" dirty="0" err="1"/>
              <a:t>Rprofile</a:t>
            </a:r>
            <a:r>
              <a:rPr lang="en-US" dirty="0"/>
              <a:t>” and a personal/project library were already created (check with “</a:t>
            </a:r>
            <a:r>
              <a:rPr lang="en-US" b="1" dirty="0"/>
              <a:t>.</a:t>
            </a:r>
            <a:r>
              <a:rPr lang="en-US" b="1" dirty="0" err="1"/>
              <a:t>libPaths</a:t>
            </a:r>
            <a:r>
              <a:rPr lang="en-US" b="1" dirty="0"/>
              <a:t>()</a:t>
            </a:r>
            <a:r>
              <a:rPr lang="en-US" dirty="0"/>
              <a:t>”);</a:t>
            </a:r>
          </a:p>
          <a:p>
            <a:pPr lvl="1" algn="just"/>
            <a:endParaRPr lang="en-US" dirty="0"/>
          </a:p>
          <a:p>
            <a:pPr lvl="1" algn="just"/>
            <a:r>
              <a:rPr lang="en-US" dirty="0"/>
              <a:t>Install and load {</a:t>
            </a:r>
            <a:r>
              <a:rPr lang="en-US" dirty="0" err="1"/>
              <a:t>tidyverse</a:t>
            </a:r>
            <a:r>
              <a:rPr lang="en-US" dirty="0"/>
              <a:t>}, {admiral}, and {</a:t>
            </a:r>
            <a:r>
              <a:rPr lang="en-US" dirty="0" err="1"/>
              <a:t>pharmaversesdtm</a:t>
            </a:r>
            <a:r>
              <a:rPr lang="en-US" dirty="0"/>
              <a:t>} packages;</a:t>
            </a:r>
          </a:p>
          <a:p>
            <a:pPr lvl="1" algn="just"/>
            <a:endParaRPr lang="en-US" dirty="0"/>
          </a:p>
          <a:p>
            <a:pPr lvl="1" algn="just"/>
            <a:r>
              <a:rPr lang="en-US" dirty="0"/>
              <a:t>Update your </a:t>
            </a:r>
            <a:r>
              <a:rPr lang="en-US" dirty="0" err="1"/>
              <a:t>renv.lock</a:t>
            </a:r>
            <a:r>
              <a:rPr lang="en-US" dirty="0"/>
              <a:t> file: “</a:t>
            </a:r>
            <a:r>
              <a:rPr lang="en-US" b="1" dirty="0" err="1"/>
              <a:t>renv</a:t>
            </a:r>
            <a:r>
              <a:rPr lang="en-US" b="1" dirty="0"/>
              <a:t>::snapshot(type = “all”)</a:t>
            </a:r>
            <a:r>
              <a:rPr lang="en-US" dirty="0"/>
              <a:t>”, to snapshot all packages in project library;</a:t>
            </a:r>
          </a:p>
          <a:p>
            <a:pPr lvl="1" algn="just"/>
            <a:endParaRPr lang="en-US" dirty="0"/>
          </a:p>
          <a:p>
            <a:pPr lvl="1" algn="just"/>
            <a:r>
              <a:rPr lang="en-US" dirty="0"/>
              <a:t>We are good to go!</a:t>
            </a:r>
          </a:p>
          <a:p>
            <a:pPr lvl="1" algn="just"/>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a:t>
            </a:r>
            <a:r>
              <a:rPr lang="en-US" dirty="0" err="1"/>
              <a:t>manipulation_renv</a:t>
            </a:r>
            <a:r>
              <a:rPr lang="en-US" dirty="0"/>
              <a:t>” project</a:t>
            </a:r>
          </a:p>
        </p:txBody>
      </p:sp>
    </p:spTree>
    <p:extLst>
      <p:ext uri="{BB962C8B-B14F-4D97-AF65-F5344CB8AC3E}">
        <p14:creationId xmlns:p14="http://schemas.microsoft.com/office/powerpoint/2010/main" val="2914679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3B24A-0D74-EE4D-A6A3-9C147D880943}"/>
              </a:ext>
            </a:extLst>
          </p:cNvPr>
          <p:cNvSpPr>
            <a:spLocks noGrp="1"/>
          </p:cNvSpPr>
          <p:nvPr>
            <p:ph type="ctrTitle"/>
          </p:nvPr>
        </p:nvSpPr>
        <p:spPr>
          <a:xfrm>
            <a:off x="457200" y="1777422"/>
            <a:ext cx="4734000" cy="844701"/>
          </a:xfrm>
        </p:spPr>
        <p:txBody>
          <a:bodyPr/>
          <a:lstStyle/>
          <a:p>
            <a:r>
              <a:rPr lang="en-US" dirty="0"/>
              <a:t>Loading datasets</a:t>
            </a:r>
          </a:p>
        </p:txBody>
      </p:sp>
      <p:sp>
        <p:nvSpPr>
          <p:cNvPr id="3" name="Subtitle 2">
            <a:extLst>
              <a:ext uri="{FF2B5EF4-FFF2-40B4-BE49-F238E27FC236}">
                <a16:creationId xmlns:a16="http://schemas.microsoft.com/office/drawing/2014/main" id="{905CBDDF-E897-D540-9507-7624C20E3488}"/>
              </a:ext>
            </a:extLst>
          </p:cNvPr>
          <p:cNvSpPr>
            <a:spLocks noGrp="1"/>
          </p:cNvSpPr>
          <p:nvPr>
            <p:ph type="subTitle" idx="1"/>
          </p:nvPr>
        </p:nvSpPr>
        <p:spPr/>
        <p:txBody>
          <a:bodyPr/>
          <a:lstStyle/>
          <a:p>
            <a:r>
              <a:rPr lang="en-US" dirty="0"/>
              <a:t>Dummies </a:t>
            </a:r>
            <a:r>
              <a:rPr lang="en-US" dirty="0" err="1"/>
              <a:t>ADaMs</a:t>
            </a:r>
            <a:r>
              <a:rPr lang="en-US" dirty="0"/>
              <a:t> and </a:t>
            </a:r>
            <a:r>
              <a:rPr lang="en-US" dirty="0" err="1"/>
              <a:t>sdtm</a:t>
            </a:r>
            <a:r>
              <a:rPr lang="en-US" dirty="0"/>
              <a:t> datasets</a:t>
            </a:r>
          </a:p>
        </p:txBody>
      </p:sp>
    </p:spTree>
    <p:extLst>
      <p:ext uri="{BB962C8B-B14F-4D97-AF65-F5344CB8AC3E}">
        <p14:creationId xmlns:p14="http://schemas.microsoft.com/office/powerpoint/2010/main" val="2514640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Loading datasets</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We already know that packages can also contain datasets, not </a:t>
            </a:r>
            <a:r>
              <a:rPr lang="en-US"/>
              <a:t>only functions;</a:t>
            </a:r>
            <a:endParaRPr lang="en-US" dirty="0"/>
          </a:p>
          <a:p>
            <a:pPr lvl="1" algn="just"/>
            <a:endParaRPr lang="en-US" dirty="0"/>
          </a:p>
          <a:p>
            <a:pPr lvl="1" algn="just"/>
            <a:r>
              <a:rPr lang="en-US" dirty="0"/>
              <a:t>Let’s load dummies “</a:t>
            </a:r>
            <a:r>
              <a:rPr lang="en-US" dirty="0" err="1"/>
              <a:t>adsl</a:t>
            </a:r>
            <a:r>
              <a:rPr lang="en-US" dirty="0"/>
              <a:t>” from {admiral} and “vs” domain from {</a:t>
            </a:r>
            <a:r>
              <a:rPr lang="en-US" dirty="0" err="1"/>
              <a:t>pharmaversesdtm</a:t>
            </a:r>
            <a:r>
              <a:rPr lang="en-US" dirty="0"/>
              <a:t>};</a:t>
            </a:r>
          </a:p>
          <a:p>
            <a:pPr lvl="1" algn="just"/>
            <a:endParaRPr lang="en-US" dirty="0"/>
          </a:p>
          <a:p>
            <a:pPr lvl="1" algn="just"/>
            <a:r>
              <a:rPr lang="en-US" dirty="0"/>
              <a:t>They will be the object of use in this presentation and their data structures are “data frames” (other datasets may appear eventually).</a:t>
            </a:r>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{admiral} and {</a:t>
            </a:r>
            <a:r>
              <a:rPr lang="en-US" dirty="0" err="1"/>
              <a:t>pharmaversesdtm</a:t>
            </a:r>
            <a:r>
              <a:rPr lang="en-US" dirty="0"/>
              <a:t>} datasets</a:t>
            </a:r>
          </a:p>
          <a:p>
            <a:endParaRPr lang="en-US" dirty="0"/>
          </a:p>
        </p:txBody>
      </p:sp>
    </p:spTree>
    <p:extLst>
      <p:ext uri="{BB962C8B-B14F-4D97-AF65-F5344CB8AC3E}">
        <p14:creationId xmlns:p14="http://schemas.microsoft.com/office/powerpoint/2010/main" val="944583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Loading datasets</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{admiral} and {</a:t>
            </a:r>
            <a:r>
              <a:rPr lang="en-US" dirty="0" err="1"/>
              <a:t>pharmaversesdtm</a:t>
            </a:r>
            <a:r>
              <a:rPr lang="en-US" dirty="0"/>
              <a:t>} datasets</a:t>
            </a:r>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2725034" y="4383936"/>
            <a:ext cx="3693932" cy="276999"/>
          </a:xfrm>
          <a:prstGeom prst="rect">
            <a:avLst/>
          </a:prstGeom>
          <a:noFill/>
        </p:spPr>
        <p:txBody>
          <a:bodyPr wrap="square">
            <a:spAutoFit/>
          </a:bodyPr>
          <a:lstStyle/>
          <a:p>
            <a:r>
              <a:rPr lang="en-US" sz="1200" dirty="0"/>
              <a:t>Loading “</a:t>
            </a:r>
            <a:r>
              <a:rPr lang="en-US" sz="1200" dirty="0" err="1"/>
              <a:t>adsl</a:t>
            </a:r>
            <a:r>
              <a:rPr lang="en-US" sz="1200" dirty="0"/>
              <a:t>” and “vs” datasets from packages</a:t>
            </a:r>
          </a:p>
        </p:txBody>
      </p:sp>
      <p:pic>
        <p:nvPicPr>
          <p:cNvPr id="8" name="Picture 7">
            <a:extLst>
              <a:ext uri="{FF2B5EF4-FFF2-40B4-BE49-F238E27FC236}">
                <a16:creationId xmlns:a16="http://schemas.microsoft.com/office/drawing/2014/main" id="{75DB72A1-245A-32FE-DB79-2DAA7950B31F}"/>
              </a:ext>
            </a:extLst>
          </p:cNvPr>
          <p:cNvPicPr>
            <a:picLocks noChangeAspect="1"/>
          </p:cNvPicPr>
          <p:nvPr/>
        </p:nvPicPr>
        <p:blipFill>
          <a:blip r:embed="rId2"/>
          <a:stretch>
            <a:fillRect/>
          </a:stretch>
        </p:blipFill>
        <p:spPr>
          <a:xfrm>
            <a:off x="553661" y="1172359"/>
            <a:ext cx="8036677" cy="3155340"/>
          </a:xfrm>
          <a:prstGeom prst="rect">
            <a:avLst/>
          </a:prstGeom>
        </p:spPr>
      </p:pic>
    </p:spTree>
    <p:extLst>
      <p:ext uri="{BB962C8B-B14F-4D97-AF65-F5344CB8AC3E}">
        <p14:creationId xmlns:p14="http://schemas.microsoft.com/office/powerpoint/2010/main" val="3096133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3B24A-0D74-EE4D-A6A3-9C147D880943}"/>
              </a:ext>
            </a:extLst>
          </p:cNvPr>
          <p:cNvSpPr>
            <a:spLocks noGrp="1"/>
          </p:cNvSpPr>
          <p:nvPr>
            <p:ph type="ctrTitle"/>
          </p:nvPr>
        </p:nvSpPr>
        <p:spPr>
          <a:xfrm>
            <a:off x="457200" y="1777422"/>
            <a:ext cx="4734000" cy="844701"/>
          </a:xfrm>
        </p:spPr>
        <p:txBody>
          <a:bodyPr/>
          <a:lstStyle/>
          <a:p>
            <a:r>
              <a:rPr lang="en-US" dirty="0"/>
              <a:t>{</a:t>
            </a:r>
            <a:r>
              <a:rPr lang="en-US" dirty="0" err="1"/>
              <a:t>tidyverse</a:t>
            </a:r>
            <a:r>
              <a:rPr lang="en-US" dirty="0"/>
              <a:t>} family</a:t>
            </a:r>
          </a:p>
        </p:txBody>
      </p:sp>
      <p:sp>
        <p:nvSpPr>
          <p:cNvPr id="3" name="Subtitle 2">
            <a:extLst>
              <a:ext uri="{FF2B5EF4-FFF2-40B4-BE49-F238E27FC236}">
                <a16:creationId xmlns:a16="http://schemas.microsoft.com/office/drawing/2014/main" id="{905CBDDF-E897-D540-9507-7624C20E3488}"/>
              </a:ext>
            </a:extLst>
          </p:cNvPr>
          <p:cNvSpPr>
            <a:spLocks noGrp="1"/>
          </p:cNvSpPr>
          <p:nvPr>
            <p:ph type="subTitle" idx="1"/>
          </p:nvPr>
        </p:nvSpPr>
        <p:spPr/>
        <p:txBody>
          <a:bodyPr/>
          <a:lstStyle/>
          <a:p>
            <a:r>
              <a:rPr lang="en-US" dirty="0"/>
              <a:t>Getting tidy data</a:t>
            </a:r>
          </a:p>
        </p:txBody>
      </p:sp>
    </p:spTree>
    <p:extLst>
      <p:ext uri="{BB962C8B-B14F-4D97-AF65-F5344CB8AC3E}">
        <p14:creationId xmlns:p14="http://schemas.microsoft.com/office/powerpoint/2010/main" val="3395100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The {</a:t>
            </a:r>
            <a:r>
              <a:rPr lang="en-US" dirty="0" err="1"/>
              <a:t>tidyverse</a:t>
            </a:r>
            <a:r>
              <a:rPr lang="en-US" dirty="0"/>
              <a:t>} is a collection of R packages designed for data science. All packages share an underlying design philosophy, grammar, and data structures;</a:t>
            </a:r>
          </a:p>
          <a:p>
            <a:pPr lvl="1" algn="just"/>
            <a:endParaRPr lang="en-US" dirty="0"/>
          </a:p>
          <a:p>
            <a:pPr lvl="1" algn="just"/>
            <a:r>
              <a:rPr lang="en-US" dirty="0"/>
              <a:t>The core {</a:t>
            </a:r>
            <a:r>
              <a:rPr lang="en-US" dirty="0" err="1"/>
              <a:t>tidyverse</a:t>
            </a:r>
            <a:r>
              <a:rPr lang="en-US" dirty="0"/>
              <a:t>} includes the packages that you’re likely to use in everyday data analyses: {ggplot2}, {</a:t>
            </a:r>
            <a:r>
              <a:rPr lang="en-US" dirty="0" err="1"/>
              <a:t>dplyr</a:t>
            </a:r>
            <a:r>
              <a:rPr lang="en-US" dirty="0"/>
              <a:t>}, {</a:t>
            </a:r>
            <a:r>
              <a:rPr lang="en-US" dirty="0" err="1"/>
              <a:t>tidyr</a:t>
            </a:r>
            <a:r>
              <a:rPr lang="en-US" dirty="0"/>
              <a:t>}, {</a:t>
            </a:r>
            <a:r>
              <a:rPr lang="en-US" dirty="0" err="1"/>
              <a:t>readr</a:t>
            </a:r>
            <a:r>
              <a:rPr lang="en-US" dirty="0"/>
              <a:t>}, {</a:t>
            </a:r>
            <a:r>
              <a:rPr lang="en-US" dirty="0" err="1"/>
              <a:t>purrr</a:t>
            </a:r>
            <a:r>
              <a:rPr lang="en-US" dirty="0"/>
              <a:t>}, {</a:t>
            </a:r>
            <a:r>
              <a:rPr lang="en-US" dirty="0" err="1"/>
              <a:t>tibble</a:t>
            </a:r>
            <a:r>
              <a:rPr lang="en-US" dirty="0"/>
              <a:t>}, {</a:t>
            </a:r>
            <a:r>
              <a:rPr lang="en-US" dirty="0" err="1"/>
              <a:t>stringr</a:t>
            </a:r>
            <a:r>
              <a:rPr lang="en-US" dirty="0"/>
              <a:t>}, {</a:t>
            </a:r>
            <a:r>
              <a:rPr lang="en-US" dirty="0" err="1"/>
              <a:t>forcats</a:t>
            </a:r>
            <a:r>
              <a:rPr lang="en-US" dirty="0"/>
              <a:t>}…;</a:t>
            </a:r>
          </a:p>
          <a:p>
            <a:pPr lvl="1" algn="just"/>
            <a:endParaRPr lang="en-US" dirty="0"/>
          </a:p>
          <a:p>
            <a:pPr lvl="1" algn="just"/>
            <a:r>
              <a:rPr lang="en-US" dirty="0"/>
              <a:t>The packages are not loaded automatically with “</a:t>
            </a:r>
            <a:r>
              <a:rPr lang="en-US" b="1" dirty="0"/>
              <a:t>library(</a:t>
            </a:r>
            <a:r>
              <a:rPr lang="en-US" b="1" dirty="0" err="1"/>
              <a:t>tidyverse</a:t>
            </a:r>
            <a:r>
              <a:rPr lang="en-US" b="1" dirty="0"/>
              <a:t>)</a:t>
            </a:r>
            <a:r>
              <a:rPr lang="en-US" dirty="0"/>
              <a:t>”, so you’ll need to load each one with its own call;</a:t>
            </a:r>
          </a:p>
          <a:p>
            <a:pPr lvl="1" algn="just"/>
            <a:endParaRPr lang="en-US" dirty="0"/>
          </a:p>
          <a:p>
            <a:pPr lvl="1" algn="just"/>
            <a:r>
              <a:rPr lang="en-US" dirty="0"/>
              <a:t>{</a:t>
            </a:r>
            <a:r>
              <a:rPr lang="en-US" dirty="0" err="1"/>
              <a:t>tidyverse</a:t>
            </a:r>
            <a:r>
              <a:rPr lang="en-US" dirty="0"/>
              <a:t>} packages load the pipe “</a:t>
            </a:r>
            <a:r>
              <a:rPr lang="en-US" b="1" dirty="0"/>
              <a:t>%&gt;%</a:t>
            </a:r>
            <a:r>
              <a:rPr lang="en-US" dirty="0"/>
              <a:t>” operator (</a:t>
            </a:r>
            <a:r>
              <a:rPr lang="en-US" dirty="0" err="1"/>
              <a:t>ctrl+shif+m</a:t>
            </a:r>
            <a:r>
              <a:rPr lang="en-US" dirty="0"/>
              <a:t>), a revolution in the way the codes are written;</a:t>
            </a:r>
          </a:p>
          <a:p>
            <a:pPr lvl="1" algn="just"/>
            <a:endParaRPr lang="en-US" dirty="0"/>
          </a:p>
          <a:p>
            <a:pPr lvl="1" algn="just"/>
            <a:r>
              <a:rPr lang="en-US" dirty="0"/>
              <a:t>The major task of pipe operator is to forward a value, or the result of an expression, into the next function call/expression.</a:t>
            </a:r>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a:t>
            </a:r>
            <a:r>
              <a:rPr lang="en-US" dirty="0" err="1"/>
              <a:t>tidyverse</a:t>
            </a:r>
            <a:r>
              <a:rPr lang="en-US" dirty="0"/>
              <a:t>} and its core</a:t>
            </a:r>
          </a:p>
          <a:p>
            <a:endParaRPr lang="en-US" dirty="0"/>
          </a:p>
        </p:txBody>
      </p:sp>
    </p:spTree>
    <p:extLst>
      <p:ext uri="{BB962C8B-B14F-4D97-AF65-F5344CB8AC3E}">
        <p14:creationId xmlns:p14="http://schemas.microsoft.com/office/powerpoint/2010/main" val="396058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a:t>
            </a:r>
            <a:r>
              <a:rPr lang="en-US" b="1" dirty="0" err="1"/>
              <a:t>dplyr</a:t>
            </a:r>
            <a:r>
              <a:rPr lang="en-US" b="1" dirty="0"/>
              <a:t>::select()</a:t>
            </a:r>
            <a:r>
              <a:rPr lang="en-US" dirty="0"/>
              <a:t>” extracts columns in a data frame, using a concise mini-language that makes it easy to refer to variables based on their names:</a:t>
            </a:r>
          </a:p>
          <a:p>
            <a:pPr lvl="1" algn="just"/>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dplyr</a:t>
            </a:r>
            <a:r>
              <a:rPr lang="en-US" dirty="0"/>
              <a:t>::select()</a:t>
            </a:r>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3444868" y="4383936"/>
            <a:ext cx="2254263" cy="276999"/>
          </a:xfrm>
          <a:prstGeom prst="rect">
            <a:avLst/>
          </a:prstGeom>
          <a:noFill/>
        </p:spPr>
        <p:txBody>
          <a:bodyPr wrap="square">
            <a:spAutoFit/>
          </a:bodyPr>
          <a:lstStyle/>
          <a:p>
            <a:r>
              <a:rPr lang="en-US" sz="1200" dirty="0"/>
              <a:t>Selecting variables by name</a:t>
            </a:r>
          </a:p>
        </p:txBody>
      </p:sp>
      <p:pic>
        <p:nvPicPr>
          <p:cNvPr id="3" name="Picture 2">
            <a:extLst>
              <a:ext uri="{FF2B5EF4-FFF2-40B4-BE49-F238E27FC236}">
                <a16:creationId xmlns:a16="http://schemas.microsoft.com/office/drawing/2014/main" id="{50CFA81E-C890-9BFA-3670-C1E6A458CD06}"/>
              </a:ext>
            </a:extLst>
          </p:cNvPr>
          <p:cNvPicPr>
            <a:picLocks noChangeAspect="1"/>
          </p:cNvPicPr>
          <p:nvPr/>
        </p:nvPicPr>
        <p:blipFill>
          <a:blip r:embed="rId2"/>
          <a:stretch>
            <a:fillRect/>
          </a:stretch>
        </p:blipFill>
        <p:spPr>
          <a:xfrm>
            <a:off x="477824" y="1998562"/>
            <a:ext cx="3460576" cy="2240222"/>
          </a:xfrm>
          <a:prstGeom prst="rect">
            <a:avLst/>
          </a:prstGeom>
        </p:spPr>
      </p:pic>
      <p:pic>
        <p:nvPicPr>
          <p:cNvPr id="9" name="Picture 8">
            <a:extLst>
              <a:ext uri="{FF2B5EF4-FFF2-40B4-BE49-F238E27FC236}">
                <a16:creationId xmlns:a16="http://schemas.microsoft.com/office/drawing/2014/main" id="{1B298A09-82DA-505F-2823-62FD49EA2881}"/>
              </a:ext>
            </a:extLst>
          </p:cNvPr>
          <p:cNvPicPr>
            <a:picLocks noChangeAspect="1"/>
          </p:cNvPicPr>
          <p:nvPr/>
        </p:nvPicPr>
        <p:blipFill>
          <a:blip r:embed="rId3"/>
          <a:stretch>
            <a:fillRect/>
          </a:stretch>
        </p:blipFill>
        <p:spPr>
          <a:xfrm>
            <a:off x="3970772" y="1998562"/>
            <a:ext cx="4415509" cy="2240222"/>
          </a:xfrm>
          <a:prstGeom prst="rect">
            <a:avLst/>
          </a:prstGeom>
        </p:spPr>
      </p:pic>
    </p:spTree>
    <p:extLst>
      <p:ext uri="{BB962C8B-B14F-4D97-AF65-F5344CB8AC3E}">
        <p14:creationId xmlns:p14="http://schemas.microsoft.com/office/powerpoint/2010/main" val="301518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One can use the “</a:t>
            </a:r>
            <a:r>
              <a:rPr lang="en-US" b="1" dirty="0"/>
              <a:t>:</a:t>
            </a:r>
            <a:r>
              <a:rPr lang="en-US" dirty="0"/>
              <a:t>” separator to select all columns from the left to the right of the separator:</a:t>
            </a:r>
          </a:p>
          <a:p>
            <a:pPr lvl="1" algn="just"/>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solidFill>
                  <a:srgbClr val="000000"/>
                </a:solidFill>
                <a:latin typeface="Arial" panose="020B0604020202020204" pitchFamily="34" charset="0"/>
              </a:rPr>
              <a:t>S</a:t>
            </a:r>
            <a:r>
              <a:rPr lang="en-US" b="0" i="0" dirty="0">
                <a:solidFill>
                  <a:srgbClr val="000000"/>
                </a:solidFill>
                <a:effectLst/>
                <a:latin typeface="Arial" panose="020B0604020202020204" pitchFamily="34" charset="0"/>
              </a:rPr>
              <a:t>electing a range of consecutive variables</a:t>
            </a:r>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3284832" y="4383936"/>
            <a:ext cx="2574332" cy="276999"/>
          </a:xfrm>
          <a:prstGeom prst="rect">
            <a:avLst/>
          </a:prstGeom>
          <a:noFill/>
        </p:spPr>
        <p:txBody>
          <a:bodyPr wrap="square">
            <a:spAutoFit/>
          </a:bodyPr>
          <a:lstStyle/>
          <a:p>
            <a:r>
              <a:rPr lang="en-US" sz="1200" dirty="0"/>
              <a:t>Selecting variables in sequence</a:t>
            </a:r>
          </a:p>
        </p:txBody>
      </p:sp>
      <p:pic>
        <p:nvPicPr>
          <p:cNvPr id="8" name="Picture 7">
            <a:extLst>
              <a:ext uri="{FF2B5EF4-FFF2-40B4-BE49-F238E27FC236}">
                <a16:creationId xmlns:a16="http://schemas.microsoft.com/office/drawing/2014/main" id="{BC4734F4-3746-2DFD-08D5-3FF01CF9E93E}"/>
              </a:ext>
            </a:extLst>
          </p:cNvPr>
          <p:cNvPicPr>
            <a:picLocks noChangeAspect="1"/>
          </p:cNvPicPr>
          <p:nvPr/>
        </p:nvPicPr>
        <p:blipFill>
          <a:blip r:embed="rId2"/>
          <a:stretch>
            <a:fillRect/>
          </a:stretch>
        </p:blipFill>
        <p:spPr>
          <a:xfrm>
            <a:off x="1233020" y="1628570"/>
            <a:ext cx="6677957" cy="2610214"/>
          </a:xfrm>
          <a:prstGeom prst="rect">
            <a:avLst/>
          </a:prstGeom>
        </p:spPr>
      </p:pic>
    </p:spTree>
    <p:extLst>
      <p:ext uri="{BB962C8B-B14F-4D97-AF65-F5344CB8AC3E}">
        <p14:creationId xmlns:p14="http://schemas.microsoft.com/office/powerpoint/2010/main" val="65396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One can use the “</a:t>
            </a:r>
            <a:r>
              <a:rPr lang="en-US" b="1" dirty="0"/>
              <a:t>!</a:t>
            </a:r>
            <a:r>
              <a:rPr lang="en-US" dirty="0"/>
              <a:t>” operator to take the complement of a set of variables:</a:t>
            </a:r>
          </a:p>
          <a:p>
            <a:pPr marL="0" lvl="1" indent="0" algn="just">
              <a:buNone/>
            </a:pPr>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dplyr</a:t>
            </a:r>
            <a:r>
              <a:rPr lang="en-US" dirty="0"/>
              <a:t>::select()</a:t>
            </a:r>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3155234" y="4383936"/>
            <a:ext cx="2833532" cy="276999"/>
          </a:xfrm>
          <a:prstGeom prst="rect">
            <a:avLst/>
          </a:prstGeom>
          <a:noFill/>
        </p:spPr>
        <p:txBody>
          <a:bodyPr wrap="square">
            <a:spAutoFit/>
          </a:bodyPr>
          <a:lstStyle/>
          <a:p>
            <a:r>
              <a:rPr lang="en-US" sz="1200" dirty="0"/>
              <a:t>Selecting the complement of variables</a:t>
            </a:r>
          </a:p>
        </p:txBody>
      </p:sp>
      <p:pic>
        <p:nvPicPr>
          <p:cNvPr id="8" name="Picture 7">
            <a:extLst>
              <a:ext uri="{FF2B5EF4-FFF2-40B4-BE49-F238E27FC236}">
                <a16:creationId xmlns:a16="http://schemas.microsoft.com/office/drawing/2014/main" id="{E59214BD-9E2C-938B-9F4B-21BA5667AF8B}"/>
              </a:ext>
            </a:extLst>
          </p:cNvPr>
          <p:cNvPicPr>
            <a:picLocks noChangeAspect="1"/>
          </p:cNvPicPr>
          <p:nvPr/>
        </p:nvPicPr>
        <p:blipFill>
          <a:blip r:embed="rId2"/>
          <a:stretch>
            <a:fillRect/>
          </a:stretch>
        </p:blipFill>
        <p:spPr>
          <a:xfrm>
            <a:off x="457200" y="1864800"/>
            <a:ext cx="4464123" cy="2373984"/>
          </a:xfrm>
          <a:prstGeom prst="rect">
            <a:avLst/>
          </a:prstGeom>
        </p:spPr>
      </p:pic>
      <p:pic>
        <p:nvPicPr>
          <p:cNvPr id="11" name="Picture 10">
            <a:extLst>
              <a:ext uri="{FF2B5EF4-FFF2-40B4-BE49-F238E27FC236}">
                <a16:creationId xmlns:a16="http://schemas.microsoft.com/office/drawing/2014/main" id="{2F8A9C11-09EB-0522-4EEE-8DC21A12DA5F}"/>
              </a:ext>
            </a:extLst>
          </p:cNvPr>
          <p:cNvPicPr>
            <a:picLocks noChangeAspect="1"/>
          </p:cNvPicPr>
          <p:nvPr/>
        </p:nvPicPr>
        <p:blipFill>
          <a:blip r:embed="rId3"/>
          <a:stretch>
            <a:fillRect/>
          </a:stretch>
        </p:blipFill>
        <p:spPr>
          <a:xfrm>
            <a:off x="4994938" y="1864800"/>
            <a:ext cx="3387492" cy="2373984"/>
          </a:xfrm>
          <a:prstGeom prst="rect">
            <a:avLst/>
          </a:prstGeom>
        </p:spPr>
      </p:pic>
    </p:spTree>
    <p:extLst>
      <p:ext uri="{BB962C8B-B14F-4D97-AF65-F5344CB8AC3E}">
        <p14:creationId xmlns:p14="http://schemas.microsoft.com/office/powerpoint/2010/main" val="31013358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81077B-7B72-FA41-A3BF-5C11D306597A}"/>
              </a:ext>
            </a:extLst>
          </p:cNvPr>
          <p:cNvSpPr>
            <a:spLocks noGrp="1"/>
          </p:cNvSpPr>
          <p:nvPr>
            <p:ph type="body" sz="quarter" idx="10"/>
          </p:nvPr>
        </p:nvSpPr>
        <p:spPr/>
        <p:txBody>
          <a:bodyPr/>
          <a:lstStyle/>
          <a:p>
            <a:r>
              <a:rPr lang="en-US" dirty="0"/>
              <a:t>01</a:t>
            </a:r>
          </a:p>
          <a:p>
            <a:r>
              <a:rPr lang="en-US" dirty="0"/>
              <a:t>02</a:t>
            </a:r>
          </a:p>
          <a:p>
            <a:r>
              <a:rPr lang="en-US" dirty="0"/>
              <a:t>03</a:t>
            </a:r>
          </a:p>
          <a:p>
            <a:r>
              <a:rPr lang="en-US" dirty="0"/>
              <a:t>04</a:t>
            </a:r>
          </a:p>
          <a:p>
            <a:r>
              <a:rPr lang="en-US" dirty="0"/>
              <a:t>05</a:t>
            </a:r>
          </a:p>
          <a:p>
            <a:r>
              <a:rPr lang="en-US" dirty="0"/>
              <a:t>06</a:t>
            </a:r>
          </a:p>
          <a:p>
            <a:r>
              <a:rPr lang="en-US" dirty="0"/>
              <a:t>07</a:t>
            </a:r>
          </a:p>
        </p:txBody>
      </p:sp>
      <p:sp>
        <p:nvSpPr>
          <p:cNvPr id="3" name="Text Placeholder 2">
            <a:extLst>
              <a:ext uri="{FF2B5EF4-FFF2-40B4-BE49-F238E27FC236}">
                <a16:creationId xmlns:a16="http://schemas.microsoft.com/office/drawing/2014/main" id="{9F05ABFC-C19A-A74C-BC81-ABEF30B21DAA}"/>
              </a:ext>
            </a:extLst>
          </p:cNvPr>
          <p:cNvSpPr>
            <a:spLocks noGrp="1"/>
          </p:cNvSpPr>
          <p:nvPr>
            <p:ph type="body" sz="quarter" idx="11"/>
          </p:nvPr>
        </p:nvSpPr>
        <p:spPr/>
        <p:txBody>
          <a:bodyPr/>
          <a:lstStyle/>
          <a:p>
            <a:r>
              <a:rPr lang="en-US" dirty="0"/>
              <a:t>Reminders</a:t>
            </a:r>
          </a:p>
          <a:p>
            <a:r>
              <a:rPr lang="en-US" dirty="0"/>
              <a:t>Creating a project</a:t>
            </a:r>
          </a:p>
          <a:p>
            <a:r>
              <a:rPr lang="en-US" dirty="0"/>
              <a:t>Loading datasets</a:t>
            </a:r>
          </a:p>
          <a:p>
            <a:r>
              <a:rPr lang="en-US" dirty="0"/>
              <a:t>{</a:t>
            </a:r>
            <a:r>
              <a:rPr lang="en-US" dirty="0" err="1"/>
              <a:t>tydiverse</a:t>
            </a:r>
            <a:r>
              <a:rPr lang="en-US" dirty="0"/>
              <a:t>} family</a:t>
            </a:r>
          </a:p>
          <a:p>
            <a:r>
              <a:rPr lang="en-US" dirty="0"/>
              <a:t>Functions</a:t>
            </a:r>
          </a:p>
          <a:p>
            <a:r>
              <a:rPr lang="en-US" dirty="0"/>
              <a:t>Vectorization</a:t>
            </a:r>
          </a:p>
          <a:p>
            <a:r>
              <a:rPr lang="en-US" dirty="0"/>
              <a:t>Useful links and Q&amp;A</a:t>
            </a:r>
          </a:p>
        </p:txBody>
      </p:sp>
    </p:spTree>
    <p:extLst>
      <p:ext uri="{BB962C8B-B14F-4D97-AF65-F5344CB8AC3E}">
        <p14:creationId xmlns:p14="http://schemas.microsoft.com/office/powerpoint/2010/main" val="390597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Some “selection helper” functions can be used together with “</a:t>
            </a:r>
            <a:r>
              <a:rPr lang="en-US" b="1" dirty="0" err="1"/>
              <a:t>dplyr</a:t>
            </a:r>
            <a:r>
              <a:rPr lang="en-US" b="1" dirty="0"/>
              <a:t>::select()</a:t>
            </a:r>
            <a:r>
              <a:rPr lang="en-US" dirty="0"/>
              <a:t>” to optimize the selection;</a:t>
            </a:r>
          </a:p>
          <a:p>
            <a:pPr lvl="1" algn="just"/>
            <a:endParaRPr lang="en-US" dirty="0"/>
          </a:p>
          <a:p>
            <a:pPr lvl="1" algn="just"/>
            <a:r>
              <a:rPr lang="en-US" dirty="0"/>
              <a:t>Select specific columns:</a:t>
            </a:r>
          </a:p>
          <a:p>
            <a:pPr lvl="2" algn="just"/>
            <a:r>
              <a:rPr lang="en-US" dirty="0"/>
              <a:t>“</a:t>
            </a:r>
            <a:r>
              <a:rPr lang="en-US" b="1" dirty="0"/>
              <a:t>everything()</a:t>
            </a:r>
            <a:r>
              <a:rPr lang="en-US" dirty="0"/>
              <a:t>”: matches all variables;</a:t>
            </a:r>
          </a:p>
          <a:p>
            <a:pPr lvl="2" algn="just"/>
            <a:r>
              <a:rPr lang="en-US" dirty="0"/>
              <a:t>“</a:t>
            </a:r>
            <a:r>
              <a:rPr lang="en-US" b="1" dirty="0" err="1"/>
              <a:t>last_col</a:t>
            </a:r>
            <a:r>
              <a:rPr lang="en-US" b="1" dirty="0"/>
              <a:t>()</a:t>
            </a:r>
            <a:r>
              <a:rPr lang="en-US" dirty="0"/>
              <a:t>”: select the last variable, possibly with an offset;</a:t>
            </a:r>
          </a:p>
          <a:p>
            <a:pPr lvl="2" algn="just"/>
            <a:r>
              <a:rPr lang="en-US" dirty="0"/>
              <a:t>“</a:t>
            </a:r>
            <a:r>
              <a:rPr lang="en-US" b="1" dirty="0" err="1"/>
              <a:t>group_cols</a:t>
            </a:r>
            <a:r>
              <a:rPr lang="en-US" b="1" dirty="0"/>
              <a:t>()</a:t>
            </a:r>
            <a:r>
              <a:rPr lang="en-US" dirty="0"/>
              <a:t>”: select all grouping columns.</a:t>
            </a:r>
          </a:p>
          <a:p>
            <a:pPr lvl="1" algn="just"/>
            <a:endParaRPr lang="en-US" dirty="0"/>
          </a:p>
          <a:p>
            <a:pPr lvl="1" algn="just"/>
            <a:r>
              <a:rPr lang="en-US" dirty="0"/>
              <a:t>Select variables by matching patterns in their names</a:t>
            </a:r>
          </a:p>
          <a:p>
            <a:pPr lvl="2" algn="just"/>
            <a:r>
              <a:rPr lang="en-US" dirty="0"/>
              <a:t>“</a:t>
            </a:r>
            <a:r>
              <a:rPr lang="en-US" b="1" dirty="0" err="1"/>
              <a:t>starts_with</a:t>
            </a:r>
            <a:r>
              <a:rPr lang="en-US" b="1" dirty="0"/>
              <a:t>()</a:t>
            </a:r>
            <a:r>
              <a:rPr lang="en-US" dirty="0"/>
              <a:t>”: starts with a prefix;</a:t>
            </a:r>
          </a:p>
          <a:p>
            <a:pPr lvl="2" algn="just"/>
            <a:r>
              <a:rPr lang="en-US" dirty="0"/>
              <a:t>“</a:t>
            </a:r>
            <a:r>
              <a:rPr lang="en-US" b="1" dirty="0" err="1"/>
              <a:t>ends_with</a:t>
            </a:r>
            <a:r>
              <a:rPr lang="en-US" b="1" dirty="0"/>
              <a:t>()</a:t>
            </a:r>
            <a:r>
              <a:rPr lang="en-US" dirty="0"/>
              <a:t>”: ends with a suffix;</a:t>
            </a:r>
          </a:p>
          <a:p>
            <a:pPr lvl="2" algn="just"/>
            <a:r>
              <a:rPr lang="en-US" dirty="0"/>
              <a:t>“</a:t>
            </a:r>
            <a:r>
              <a:rPr lang="en-US" b="1" dirty="0"/>
              <a:t>contains()</a:t>
            </a:r>
            <a:r>
              <a:rPr lang="en-US" dirty="0"/>
              <a:t>”: contains a literal string;</a:t>
            </a:r>
          </a:p>
          <a:p>
            <a:pPr lvl="2" algn="just"/>
            <a:r>
              <a:rPr lang="en-US" dirty="0"/>
              <a:t>“</a:t>
            </a:r>
            <a:r>
              <a:rPr lang="en-US" b="1" dirty="0"/>
              <a:t>matches()</a:t>
            </a:r>
            <a:r>
              <a:rPr lang="en-US" dirty="0"/>
              <a:t>”: matches a regular expression;</a:t>
            </a:r>
          </a:p>
          <a:p>
            <a:pPr lvl="2" algn="just"/>
            <a:r>
              <a:rPr lang="en-US" dirty="0"/>
              <a:t>“</a:t>
            </a:r>
            <a:r>
              <a:rPr lang="en-US" b="1" dirty="0" err="1"/>
              <a:t>num_range</a:t>
            </a:r>
            <a:r>
              <a:rPr lang="en-US" b="1" dirty="0"/>
              <a:t>()</a:t>
            </a:r>
            <a:r>
              <a:rPr lang="en-US" dirty="0"/>
              <a:t>”: matches a numerical range like x01, x02, x03.</a:t>
            </a:r>
          </a:p>
          <a:p>
            <a:pPr marL="115887" lvl="2" indent="0">
              <a:buNone/>
            </a:pPr>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dplyr</a:t>
            </a:r>
            <a:r>
              <a:rPr lang="en-US" dirty="0"/>
              <a:t>::select()</a:t>
            </a:r>
          </a:p>
          <a:p>
            <a:endParaRPr lang="en-US" dirty="0"/>
          </a:p>
        </p:txBody>
      </p:sp>
    </p:spTree>
    <p:extLst>
      <p:ext uri="{BB962C8B-B14F-4D97-AF65-F5344CB8AC3E}">
        <p14:creationId xmlns:p14="http://schemas.microsoft.com/office/powerpoint/2010/main" val="1548972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marL="0" lvl="1" indent="0" algn="just">
              <a:buNone/>
            </a:pPr>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dplyr</a:t>
            </a:r>
            <a:r>
              <a:rPr lang="en-US" dirty="0"/>
              <a:t>::select()</a:t>
            </a:r>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3155234" y="4383936"/>
            <a:ext cx="2833532" cy="276999"/>
          </a:xfrm>
          <a:prstGeom prst="rect">
            <a:avLst/>
          </a:prstGeom>
          <a:noFill/>
        </p:spPr>
        <p:txBody>
          <a:bodyPr wrap="square">
            <a:spAutoFit/>
          </a:bodyPr>
          <a:lstStyle/>
          <a:p>
            <a:r>
              <a:rPr lang="en-US" sz="1200" dirty="0" err="1"/>
              <a:t>starts_with</a:t>
            </a:r>
            <a:r>
              <a:rPr lang="en-US" sz="1200" dirty="0"/>
              <a:t>() and </a:t>
            </a:r>
            <a:r>
              <a:rPr lang="en-US" sz="1200" dirty="0" err="1"/>
              <a:t>end_with</a:t>
            </a:r>
            <a:r>
              <a:rPr lang="en-US" sz="1200" dirty="0"/>
              <a:t>() examples</a:t>
            </a:r>
          </a:p>
        </p:txBody>
      </p:sp>
      <p:pic>
        <p:nvPicPr>
          <p:cNvPr id="3" name="Picture 2">
            <a:extLst>
              <a:ext uri="{FF2B5EF4-FFF2-40B4-BE49-F238E27FC236}">
                <a16:creationId xmlns:a16="http://schemas.microsoft.com/office/drawing/2014/main" id="{61A34794-4C7C-C264-B658-98BB7958D0E5}"/>
              </a:ext>
            </a:extLst>
          </p:cNvPr>
          <p:cNvPicPr>
            <a:picLocks noChangeAspect="1"/>
          </p:cNvPicPr>
          <p:nvPr/>
        </p:nvPicPr>
        <p:blipFill>
          <a:blip r:embed="rId2"/>
          <a:stretch>
            <a:fillRect/>
          </a:stretch>
        </p:blipFill>
        <p:spPr>
          <a:xfrm>
            <a:off x="356400" y="2037600"/>
            <a:ext cx="5219215" cy="2201184"/>
          </a:xfrm>
          <a:prstGeom prst="rect">
            <a:avLst/>
          </a:prstGeom>
        </p:spPr>
      </p:pic>
      <p:pic>
        <p:nvPicPr>
          <p:cNvPr id="10" name="Picture 9">
            <a:extLst>
              <a:ext uri="{FF2B5EF4-FFF2-40B4-BE49-F238E27FC236}">
                <a16:creationId xmlns:a16="http://schemas.microsoft.com/office/drawing/2014/main" id="{BDAB2C76-B5AE-C854-4D7F-D155F424354D}"/>
              </a:ext>
            </a:extLst>
          </p:cNvPr>
          <p:cNvPicPr>
            <a:picLocks noChangeAspect="1"/>
          </p:cNvPicPr>
          <p:nvPr/>
        </p:nvPicPr>
        <p:blipFill>
          <a:blip r:embed="rId3"/>
          <a:stretch>
            <a:fillRect/>
          </a:stretch>
        </p:blipFill>
        <p:spPr>
          <a:xfrm>
            <a:off x="5715202" y="2037600"/>
            <a:ext cx="2971598" cy="2201184"/>
          </a:xfrm>
          <a:prstGeom prst="rect">
            <a:avLst/>
          </a:prstGeom>
        </p:spPr>
      </p:pic>
    </p:spTree>
    <p:extLst>
      <p:ext uri="{BB962C8B-B14F-4D97-AF65-F5344CB8AC3E}">
        <p14:creationId xmlns:p14="http://schemas.microsoft.com/office/powerpoint/2010/main" val="25392606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Variables stored in a character vector:</a:t>
            </a:r>
          </a:p>
          <a:p>
            <a:pPr lvl="2" algn="just"/>
            <a:r>
              <a:rPr lang="en-US" dirty="0"/>
              <a:t>“</a:t>
            </a:r>
            <a:r>
              <a:rPr lang="en-US" b="1" dirty="0" err="1"/>
              <a:t>all_of</a:t>
            </a:r>
            <a:r>
              <a:rPr lang="en-US" b="1" dirty="0"/>
              <a:t>()</a:t>
            </a:r>
            <a:r>
              <a:rPr lang="en-US" dirty="0"/>
              <a:t>”: matches variable names in a character vector. All names must be present, otherwise an out-of-bounds error is thrown;</a:t>
            </a:r>
          </a:p>
          <a:p>
            <a:pPr lvl="2" algn="just"/>
            <a:r>
              <a:rPr lang="en-US" dirty="0"/>
              <a:t>“</a:t>
            </a:r>
            <a:r>
              <a:rPr lang="en-US" b="1" dirty="0" err="1"/>
              <a:t>any_of</a:t>
            </a:r>
            <a:r>
              <a:rPr lang="en-US" b="1" dirty="0"/>
              <a:t>()</a:t>
            </a:r>
            <a:r>
              <a:rPr lang="en-US" dirty="0"/>
              <a:t>”: same as “</a:t>
            </a:r>
            <a:r>
              <a:rPr lang="en-US" b="1" dirty="0" err="1"/>
              <a:t>all_of</a:t>
            </a:r>
            <a:r>
              <a:rPr lang="en-US" b="1" dirty="0"/>
              <a:t>()</a:t>
            </a:r>
            <a:r>
              <a:rPr lang="en-US" dirty="0"/>
              <a:t>”, except that no error is thrown for names that don't exist.</a:t>
            </a:r>
          </a:p>
          <a:p>
            <a:pPr lvl="1" algn="just"/>
            <a:endParaRPr lang="en-US" dirty="0"/>
          </a:p>
          <a:p>
            <a:pPr lvl="1" algn="just"/>
            <a:r>
              <a:rPr lang="en-US" dirty="0"/>
              <a:t>Using a predicate function:</a:t>
            </a:r>
          </a:p>
          <a:p>
            <a:pPr lvl="2" algn="just"/>
            <a:r>
              <a:rPr lang="en-US" dirty="0"/>
              <a:t>“</a:t>
            </a:r>
            <a:r>
              <a:rPr lang="en-US" b="1" dirty="0"/>
              <a:t>where()</a:t>
            </a:r>
            <a:r>
              <a:rPr lang="en-US" dirty="0"/>
              <a:t>”: applies a function to all variables and selects those for which the function returns TRUE.</a:t>
            </a:r>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dplyr</a:t>
            </a:r>
            <a:r>
              <a:rPr lang="en-US" dirty="0"/>
              <a:t>::select()</a:t>
            </a:r>
          </a:p>
          <a:p>
            <a:endParaRPr lang="en-US" dirty="0"/>
          </a:p>
        </p:txBody>
      </p:sp>
    </p:spTree>
    <p:extLst>
      <p:ext uri="{BB962C8B-B14F-4D97-AF65-F5344CB8AC3E}">
        <p14:creationId xmlns:p14="http://schemas.microsoft.com/office/powerpoint/2010/main" val="41299015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marL="0" lvl="1" indent="0" algn="just">
              <a:buNone/>
            </a:pPr>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dplyr</a:t>
            </a:r>
            <a:r>
              <a:rPr lang="en-US" dirty="0"/>
              <a:t>::select()</a:t>
            </a:r>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3194017" y="4383936"/>
            <a:ext cx="2755966" cy="276999"/>
          </a:xfrm>
          <a:prstGeom prst="rect">
            <a:avLst/>
          </a:prstGeom>
          <a:noFill/>
        </p:spPr>
        <p:txBody>
          <a:bodyPr wrap="square">
            <a:spAutoFit/>
          </a:bodyPr>
          <a:lstStyle/>
          <a:p>
            <a:r>
              <a:rPr lang="en-US" sz="1200" dirty="0" err="1"/>
              <a:t>all_of</a:t>
            </a:r>
            <a:r>
              <a:rPr lang="en-US" sz="1200" dirty="0"/>
              <a:t>(), </a:t>
            </a:r>
            <a:r>
              <a:rPr lang="en-US" sz="1200" dirty="0" err="1"/>
              <a:t>any_of</a:t>
            </a:r>
            <a:r>
              <a:rPr lang="en-US" sz="1200" dirty="0"/>
              <a:t> and where() examples</a:t>
            </a:r>
          </a:p>
        </p:txBody>
      </p:sp>
      <p:pic>
        <p:nvPicPr>
          <p:cNvPr id="8" name="Picture 7">
            <a:extLst>
              <a:ext uri="{FF2B5EF4-FFF2-40B4-BE49-F238E27FC236}">
                <a16:creationId xmlns:a16="http://schemas.microsoft.com/office/drawing/2014/main" id="{0DFA5D50-54F9-6F6B-C1D3-57126A11452A}"/>
              </a:ext>
            </a:extLst>
          </p:cNvPr>
          <p:cNvPicPr>
            <a:picLocks noChangeAspect="1"/>
          </p:cNvPicPr>
          <p:nvPr/>
        </p:nvPicPr>
        <p:blipFill>
          <a:blip r:embed="rId2"/>
          <a:stretch>
            <a:fillRect/>
          </a:stretch>
        </p:blipFill>
        <p:spPr>
          <a:xfrm>
            <a:off x="457200" y="1313265"/>
            <a:ext cx="3884304" cy="2925520"/>
          </a:xfrm>
          <a:prstGeom prst="rect">
            <a:avLst/>
          </a:prstGeom>
        </p:spPr>
      </p:pic>
      <p:pic>
        <p:nvPicPr>
          <p:cNvPr id="13" name="Picture 12">
            <a:extLst>
              <a:ext uri="{FF2B5EF4-FFF2-40B4-BE49-F238E27FC236}">
                <a16:creationId xmlns:a16="http://schemas.microsoft.com/office/drawing/2014/main" id="{CCD16D42-368F-BFCE-B326-191A84C84741}"/>
              </a:ext>
            </a:extLst>
          </p:cNvPr>
          <p:cNvPicPr>
            <a:picLocks noChangeAspect="1"/>
          </p:cNvPicPr>
          <p:nvPr/>
        </p:nvPicPr>
        <p:blipFill>
          <a:blip r:embed="rId3"/>
          <a:stretch>
            <a:fillRect/>
          </a:stretch>
        </p:blipFill>
        <p:spPr>
          <a:xfrm>
            <a:off x="4572000" y="1313265"/>
            <a:ext cx="4059441" cy="2925519"/>
          </a:xfrm>
          <a:prstGeom prst="rect">
            <a:avLst/>
          </a:prstGeom>
        </p:spPr>
      </p:pic>
    </p:spTree>
    <p:extLst>
      <p:ext uri="{BB962C8B-B14F-4D97-AF65-F5344CB8AC3E}">
        <p14:creationId xmlns:p14="http://schemas.microsoft.com/office/powerpoint/2010/main" val="1483059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a:t>
            </a:r>
            <a:r>
              <a:rPr lang="en-US" b="1" dirty="0" err="1"/>
              <a:t>dplyr</a:t>
            </a:r>
            <a:r>
              <a:rPr lang="en-US" b="1" dirty="0"/>
              <a:t>::filter()</a:t>
            </a:r>
            <a:r>
              <a:rPr lang="en-US" dirty="0"/>
              <a:t>” subsets a data frame, retaining all rows that satisfy your conditions. To be retained, the row must satisfy all conditions;</a:t>
            </a:r>
          </a:p>
          <a:p>
            <a:pPr lvl="1" algn="just"/>
            <a:endParaRPr lang="en-US" dirty="0"/>
          </a:p>
          <a:p>
            <a:pPr lvl="1" algn="just"/>
            <a:r>
              <a:rPr lang="en-US" dirty="0"/>
              <a:t>Filters can be applied using logical and relational operators:</a:t>
            </a:r>
          </a:p>
          <a:p>
            <a:pPr lvl="1" algn="just"/>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dplyr</a:t>
            </a:r>
            <a:r>
              <a:rPr lang="en-US" dirty="0"/>
              <a:t>::filter()</a:t>
            </a:r>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3440617" y="4383936"/>
            <a:ext cx="2262766" cy="276999"/>
          </a:xfrm>
          <a:prstGeom prst="rect">
            <a:avLst/>
          </a:prstGeom>
          <a:noFill/>
        </p:spPr>
        <p:txBody>
          <a:bodyPr wrap="square">
            <a:spAutoFit/>
          </a:bodyPr>
          <a:lstStyle/>
          <a:p>
            <a:r>
              <a:rPr lang="en-US" sz="1200" dirty="0"/>
              <a:t>Filtering </a:t>
            </a:r>
            <a:r>
              <a:rPr lang="en-US" sz="1200" dirty="0" err="1"/>
              <a:t>adsl</a:t>
            </a:r>
            <a:r>
              <a:rPr lang="en-US" sz="1200" dirty="0"/>
              <a:t> by SEX and AGE</a:t>
            </a:r>
          </a:p>
        </p:txBody>
      </p:sp>
      <p:pic>
        <p:nvPicPr>
          <p:cNvPr id="10" name="Picture 9">
            <a:extLst>
              <a:ext uri="{FF2B5EF4-FFF2-40B4-BE49-F238E27FC236}">
                <a16:creationId xmlns:a16="http://schemas.microsoft.com/office/drawing/2014/main" id="{E0C447F7-41EC-1267-8D47-D1255EA91DEE}"/>
              </a:ext>
            </a:extLst>
          </p:cNvPr>
          <p:cNvPicPr>
            <a:picLocks noChangeAspect="1"/>
          </p:cNvPicPr>
          <p:nvPr/>
        </p:nvPicPr>
        <p:blipFill>
          <a:blip r:embed="rId2"/>
          <a:stretch>
            <a:fillRect/>
          </a:stretch>
        </p:blipFill>
        <p:spPr>
          <a:xfrm>
            <a:off x="880200" y="2214853"/>
            <a:ext cx="7383600" cy="2023931"/>
          </a:xfrm>
          <a:prstGeom prst="rect">
            <a:avLst/>
          </a:prstGeom>
        </p:spPr>
      </p:pic>
    </p:spTree>
    <p:extLst>
      <p:ext uri="{BB962C8B-B14F-4D97-AF65-F5344CB8AC3E}">
        <p14:creationId xmlns:p14="http://schemas.microsoft.com/office/powerpoint/2010/main" val="135995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To filter a categorical variable according to multiple categories, the operator “</a:t>
            </a:r>
            <a:r>
              <a:rPr lang="en-US" b="1" dirty="0"/>
              <a:t>%in%</a:t>
            </a:r>
            <a:r>
              <a:rPr lang="en-US" dirty="0"/>
              <a:t>” is the best choice:</a:t>
            </a:r>
          </a:p>
          <a:p>
            <a:pPr lvl="1" algn="just"/>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dplyr</a:t>
            </a:r>
            <a:r>
              <a:rPr lang="en-US" dirty="0"/>
              <a:t>::filter()</a:t>
            </a:r>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3699815" y="4383936"/>
            <a:ext cx="1744367" cy="276999"/>
          </a:xfrm>
          <a:prstGeom prst="rect">
            <a:avLst/>
          </a:prstGeom>
          <a:noFill/>
        </p:spPr>
        <p:txBody>
          <a:bodyPr wrap="square">
            <a:spAutoFit/>
          </a:bodyPr>
          <a:lstStyle/>
          <a:p>
            <a:r>
              <a:rPr lang="en-US" sz="1200" dirty="0"/>
              <a:t>Filtering </a:t>
            </a:r>
            <a:r>
              <a:rPr lang="en-US" sz="1200" dirty="0" err="1"/>
              <a:t>adsl</a:t>
            </a:r>
            <a:r>
              <a:rPr lang="en-US" sz="1200" dirty="0"/>
              <a:t> by RACE</a:t>
            </a:r>
          </a:p>
        </p:txBody>
      </p:sp>
      <p:pic>
        <p:nvPicPr>
          <p:cNvPr id="3" name="Picture 2">
            <a:extLst>
              <a:ext uri="{FF2B5EF4-FFF2-40B4-BE49-F238E27FC236}">
                <a16:creationId xmlns:a16="http://schemas.microsoft.com/office/drawing/2014/main" id="{C8C05AED-0A83-3EE0-7A74-73A03EA54EB9}"/>
              </a:ext>
            </a:extLst>
          </p:cNvPr>
          <p:cNvPicPr>
            <a:picLocks noChangeAspect="1"/>
          </p:cNvPicPr>
          <p:nvPr/>
        </p:nvPicPr>
        <p:blipFill>
          <a:blip r:embed="rId2"/>
          <a:stretch>
            <a:fillRect/>
          </a:stretch>
        </p:blipFill>
        <p:spPr>
          <a:xfrm>
            <a:off x="457199" y="1990528"/>
            <a:ext cx="8229600" cy="2248257"/>
          </a:xfrm>
          <a:prstGeom prst="rect">
            <a:avLst/>
          </a:prstGeom>
        </p:spPr>
      </p:pic>
    </p:spTree>
    <p:extLst>
      <p:ext uri="{BB962C8B-B14F-4D97-AF65-F5344CB8AC3E}">
        <p14:creationId xmlns:p14="http://schemas.microsoft.com/office/powerpoint/2010/main" val="42743271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a:t>
            </a:r>
            <a:r>
              <a:rPr lang="en-US" b="1" dirty="0" err="1"/>
              <a:t>dplyr</a:t>
            </a:r>
            <a:r>
              <a:rPr lang="en-US" b="1" dirty="0"/>
              <a:t>::arrange()</a:t>
            </a:r>
            <a:r>
              <a:rPr lang="en-US" dirty="0"/>
              <a:t>” orders the rows of a data frame by the values of selected columns;</a:t>
            </a:r>
          </a:p>
          <a:p>
            <a:pPr lvl="1" algn="just"/>
            <a:endParaRPr lang="en-US" dirty="0"/>
          </a:p>
          <a:p>
            <a:pPr lvl="1" algn="just"/>
            <a:r>
              <a:rPr lang="en-US" dirty="0"/>
              <a:t>Can be used joint to “</a:t>
            </a:r>
            <a:r>
              <a:rPr lang="en-US" b="1" dirty="0" err="1"/>
              <a:t>dplyr</a:t>
            </a:r>
            <a:r>
              <a:rPr lang="en-US" b="1" dirty="0"/>
              <a:t>::desc()</a:t>
            </a:r>
            <a:r>
              <a:rPr lang="en-US" dirty="0"/>
              <a:t>”, which transforms a vector into a format that will be sorted in descending order:</a:t>
            </a:r>
          </a:p>
          <a:p>
            <a:pPr lvl="1" algn="just"/>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dplyr</a:t>
            </a:r>
            <a:r>
              <a:rPr lang="en-US" dirty="0"/>
              <a:t>::arrange()</a:t>
            </a:r>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2523108" y="4383936"/>
            <a:ext cx="4097783" cy="276999"/>
          </a:xfrm>
          <a:prstGeom prst="rect">
            <a:avLst/>
          </a:prstGeom>
          <a:noFill/>
        </p:spPr>
        <p:txBody>
          <a:bodyPr wrap="square">
            <a:spAutoFit/>
          </a:bodyPr>
          <a:lstStyle/>
          <a:p>
            <a:r>
              <a:rPr lang="en-US" sz="1200" dirty="0"/>
              <a:t>Arranging subset </a:t>
            </a:r>
            <a:r>
              <a:rPr lang="en-US" sz="1200" dirty="0" err="1"/>
              <a:t>adsl</a:t>
            </a:r>
            <a:r>
              <a:rPr lang="en-US" sz="1200" dirty="0"/>
              <a:t> data by SEX and descending AGE</a:t>
            </a:r>
          </a:p>
        </p:txBody>
      </p:sp>
      <p:pic>
        <p:nvPicPr>
          <p:cNvPr id="3" name="Picture 2">
            <a:extLst>
              <a:ext uri="{FF2B5EF4-FFF2-40B4-BE49-F238E27FC236}">
                <a16:creationId xmlns:a16="http://schemas.microsoft.com/office/drawing/2014/main" id="{7AE564BC-6C4A-1EFE-180A-9C0E93DEE23E}"/>
              </a:ext>
            </a:extLst>
          </p:cNvPr>
          <p:cNvPicPr>
            <a:picLocks noChangeAspect="1"/>
          </p:cNvPicPr>
          <p:nvPr/>
        </p:nvPicPr>
        <p:blipFill>
          <a:blip r:embed="rId2"/>
          <a:stretch>
            <a:fillRect/>
          </a:stretch>
        </p:blipFill>
        <p:spPr>
          <a:xfrm>
            <a:off x="3055496" y="2211810"/>
            <a:ext cx="3033008" cy="2026974"/>
          </a:xfrm>
          <a:prstGeom prst="rect">
            <a:avLst/>
          </a:prstGeom>
        </p:spPr>
      </p:pic>
    </p:spTree>
    <p:extLst>
      <p:ext uri="{BB962C8B-B14F-4D97-AF65-F5344CB8AC3E}">
        <p14:creationId xmlns:p14="http://schemas.microsoft.com/office/powerpoint/2010/main" val="2678352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a:t>
            </a:r>
            <a:r>
              <a:rPr lang="en-US" b="1" dirty="0" err="1"/>
              <a:t>dplyr</a:t>
            </a:r>
            <a:r>
              <a:rPr lang="en-US" b="1" dirty="0"/>
              <a:t>::mutate()</a:t>
            </a:r>
            <a:r>
              <a:rPr lang="en-US" dirty="0"/>
              <a:t>” creates new columns that are functions of existing variables. It can also modify (if the name is the same as an existing column) and delete columns (by setting their value to NULL);</a:t>
            </a:r>
          </a:p>
          <a:p>
            <a:pPr lvl="1" algn="just"/>
            <a:endParaRPr lang="en-US" dirty="0"/>
          </a:p>
          <a:p>
            <a:pPr lvl="1" algn="just"/>
            <a:r>
              <a:rPr lang="en-US" dirty="0"/>
              <a:t>“</a:t>
            </a:r>
            <a:r>
              <a:rPr lang="en-US" b="1" dirty="0" err="1"/>
              <a:t>dplyr</a:t>
            </a:r>
            <a:r>
              <a:rPr lang="en-US" b="1" dirty="0"/>
              <a:t>::</a:t>
            </a:r>
            <a:r>
              <a:rPr lang="en-US" b="1" dirty="0" err="1"/>
              <a:t>case_when</a:t>
            </a:r>
            <a:r>
              <a:rPr lang="en-US" b="1" dirty="0"/>
              <a:t>()</a:t>
            </a:r>
            <a:r>
              <a:rPr lang="en-US" dirty="0"/>
              <a:t>” allows you to vectorize multiple “</a:t>
            </a:r>
            <a:r>
              <a:rPr lang="en-US" b="1" dirty="0" err="1"/>
              <a:t>if_else</a:t>
            </a:r>
            <a:r>
              <a:rPr lang="en-US" b="1" dirty="0"/>
              <a:t>()</a:t>
            </a:r>
            <a:r>
              <a:rPr lang="en-US" dirty="0"/>
              <a:t>” statements. Each case is evaluated sequentially and the first match for each element determines the corresponding value in the output vector. If no cases match, the .default is used as a final "else" statement.</a:t>
            </a:r>
          </a:p>
          <a:p>
            <a:pPr lvl="1" algn="just"/>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dplyr</a:t>
            </a:r>
            <a:r>
              <a:rPr lang="en-US" dirty="0"/>
              <a:t>::mutate() and </a:t>
            </a:r>
            <a:r>
              <a:rPr lang="en-US" dirty="0" err="1"/>
              <a:t>dplyr</a:t>
            </a:r>
            <a:r>
              <a:rPr lang="en-US" dirty="0"/>
              <a:t>::</a:t>
            </a:r>
            <a:r>
              <a:rPr lang="en-US" dirty="0" err="1"/>
              <a:t>case_when</a:t>
            </a:r>
            <a:r>
              <a:rPr lang="en-US" dirty="0"/>
              <a:t>()</a:t>
            </a:r>
          </a:p>
          <a:p>
            <a:endParaRPr lang="en-US" dirty="0"/>
          </a:p>
        </p:txBody>
      </p:sp>
    </p:spTree>
    <p:extLst>
      <p:ext uri="{BB962C8B-B14F-4D97-AF65-F5344CB8AC3E}">
        <p14:creationId xmlns:p14="http://schemas.microsoft.com/office/powerpoint/2010/main" val="212114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dplyr</a:t>
            </a:r>
            <a:r>
              <a:rPr lang="en-US" dirty="0"/>
              <a:t>::mutate() and </a:t>
            </a:r>
            <a:r>
              <a:rPr lang="en-US" dirty="0" err="1"/>
              <a:t>dplyr</a:t>
            </a:r>
            <a:r>
              <a:rPr lang="en-US" dirty="0"/>
              <a:t>::</a:t>
            </a:r>
            <a:r>
              <a:rPr lang="en-US" dirty="0" err="1"/>
              <a:t>case_when</a:t>
            </a:r>
            <a:r>
              <a:rPr lang="en-US" dirty="0"/>
              <a:t>()</a:t>
            </a:r>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2822591" y="4383936"/>
            <a:ext cx="3496092" cy="276999"/>
          </a:xfrm>
          <a:prstGeom prst="rect">
            <a:avLst/>
          </a:prstGeom>
          <a:noFill/>
        </p:spPr>
        <p:txBody>
          <a:bodyPr wrap="square">
            <a:spAutoFit/>
          </a:bodyPr>
          <a:lstStyle/>
          <a:p>
            <a:r>
              <a:rPr lang="en-US" sz="1200" dirty="0"/>
              <a:t>Creating SEXN variable and placing it after SEX</a:t>
            </a:r>
          </a:p>
        </p:txBody>
      </p:sp>
      <p:pic>
        <p:nvPicPr>
          <p:cNvPr id="3" name="Picture 2">
            <a:extLst>
              <a:ext uri="{FF2B5EF4-FFF2-40B4-BE49-F238E27FC236}">
                <a16:creationId xmlns:a16="http://schemas.microsoft.com/office/drawing/2014/main" id="{7AE564BC-6C4A-1EFE-180A-9C0E93DEE23E}"/>
              </a:ext>
            </a:extLst>
          </p:cNvPr>
          <p:cNvPicPr>
            <a:picLocks noChangeAspect="1"/>
          </p:cNvPicPr>
          <p:nvPr/>
        </p:nvPicPr>
        <p:blipFill>
          <a:blip r:embed="rId2"/>
          <a:stretch>
            <a:fillRect/>
          </a:stretch>
        </p:blipFill>
        <p:spPr>
          <a:xfrm>
            <a:off x="3909600" y="2782612"/>
            <a:ext cx="2178904" cy="1456172"/>
          </a:xfrm>
          <a:prstGeom prst="rect">
            <a:avLst/>
          </a:prstGeom>
        </p:spPr>
      </p:pic>
      <p:pic>
        <p:nvPicPr>
          <p:cNvPr id="8" name="Picture 7">
            <a:extLst>
              <a:ext uri="{FF2B5EF4-FFF2-40B4-BE49-F238E27FC236}">
                <a16:creationId xmlns:a16="http://schemas.microsoft.com/office/drawing/2014/main" id="{05F33044-1DFF-86C2-577A-8298C7C14BC0}"/>
              </a:ext>
            </a:extLst>
          </p:cNvPr>
          <p:cNvPicPr>
            <a:picLocks noChangeAspect="1"/>
          </p:cNvPicPr>
          <p:nvPr/>
        </p:nvPicPr>
        <p:blipFill>
          <a:blip r:embed="rId3"/>
          <a:stretch>
            <a:fillRect/>
          </a:stretch>
        </p:blipFill>
        <p:spPr>
          <a:xfrm>
            <a:off x="457200" y="2080801"/>
            <a:ext cx="8226874" cy="2157984"/>
          </a:xfrm>
          <a:prstGeom prst="rect">
            <a:avLst/>
          </a:prstGeom>
        </p:spPr>
      </p:pic>
    </p:spTree>
    <p:extLst>
      <p:ext uri="{BB962C8B-B14F-4D97-AF65-F5344CB8AC3E}">
        <p14:creationId xmlns:p14="http://schemas.microsoft.com/office/powerpoint/2010/main" val="3041196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a:t>
            </a:r>
            <a:r>
              <a:rPr lang="en-US" b="1" dirty="0" err="1"/>
              <a:t>dplyr</a:t>
            </a:r>
            <a:r>
              <a:rPr lang="en-US" b="1" dirty="0"/>
              <a:t>::</a:t>
            </a:r>
            <a:r>
              <a:rPr lang="en-US" b="1" dirty="0" err="1"/>
              <a:t>group_by</a:t>
            </a:r>
            <a:r>
              <a:rPr lang="en-US" b="1" dirty="0"/>
              <a:t>()</a:t>
            </a:r>
            <a:r>
              <a:rPr lang="en-US" dirty="0"/>
              <a:t>” takes an existing data frame and converts it into a grouped data frame where operations are performed "by group". “</a:t>
            </a:r>
            <a:r>
              <a:rPr lang="en-US" b="1" dirty="0" err="1"/>
              <a:t>dplyr</a:t>
            </a:r>
            <a:r>
              <a:rPr lang="en-US" b="1" dirty="0"/>
              <a:t>:: ungroup()</a:t>
            </a:r>
            <a:r>
              <a:rPr lang="en-US" dirty="0"/>
              <a:t>” removes grouping;</a:t>
            </a:r>
          </a:p>
          <a:p>
            <a:pPr lvl="1" algn="just"/>
            <a:endParaRPr lang="en-US" dirty="0"/>
          </a:p>
          <a:p>
            <a:pPr lvl="1" algn="just"/>
            <a:r>
              <a:rPr lang="en-US" dirty="0"/>
              <a:t>“</a:t>
            </a:r>
            <a:r>
              <a:rPr lang="en-US" b="1" dirty="0" err="1"/>
              <a:t>dplyr</a:t>
            </a:r>
            <a:r>
              <a:rPr lang="en-US" b="1" dirty="0"/>
              <a:t>::</a:t>
            </a:r>
            <a:r>
              <a:rPr lang="en-US" b="1" dirty="0" err="1"/>
              <a:t>summarise</a:t>
            </a:r>
            <a:r>
              <a:rPr lang="en-US" b="1" dirty="0"/>
              <a:t>()</a:t>
            </a:r>
            <a:r>
              <a:rPr lang="en-US" dirty="0"/>
              <a:t>” creates a new data frame. It returns one row for each combination of grouping variables; if there are no grouping variables, the output will have a single row </a:t>
            </a:r>
            <a:r>
              <a:rPr lang="en-US" dirty="0" err="1"/>
              <a:t>summarising</a:t>
            </a:r>
            <a:r>
              <a:rPr lang="en-US" dirty="0"/>
              <a:t> all observations in the input. It will contain one column for each grouping variable and one column for each of the summary statistics that you have specified.</a:t>
            </a:r>
          </a:p>
          <a:p>
            <a:pPr lvl="1" algn="just"/>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dplyr</a:t>
            </a:r>
            <a:r>
              <a:rPr lang="en-US" dirty="0"/>
              <a:t>::</a:t>
            </a:r>
            <a:r>
              <a:rPr lang="en-US" dirty="0" err="1"/>
              <a:t>group_by</a:t>
            </a:r>
            <a:r>
              <a:rPr lang="en-US" dirty="0"/>
              <a:t>() and </a:t>
            </a:r>
            <a:r>
              <a:rPr lang="en-US" dirty="0" err="1"/>
              <a:t>dplyr</a:t>
            </a:r>
            <a:r>
              <a:rPr lang="en-US" dirty="0"/>
              <a:t>::</a:t>
            </a:r>
            <a:r>
              <a:rPr lang="en-US" dirty="0" err="1"/>
              <a:t>summarise</a:t>
            </a:r>
            <a:r>
              <a:rPr lang="en-US" dirty="0"/>
              <a:t>()</a:t>
            </a:r>
          </a:p>
          <a:p>
            <a:endParaRPr lang="en-US" dirty="0"/>
          </a:p>
        </p:txBody>
      </p:sp>
    </p:spTree>
    <p:extLst>
      <p:ext uri="{BB962C8B-B14F-4D97-AF65-F5344CB8AC3E}">
        <p14:creationId xmlns:p14="http://schemas.microsoft.com/office/powerpoint/2010/main" val="269508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AE8D7-13CF-644B-AC60-2C2CDD852A86}"/>
              </a:ext>
            </a:extLst>
          </p:cNvPr>
          <p:cNvSpPr>
            <a:spLocks noGrp="1"/>
          </p:cNvSpPr>
          <p:nvPr>
            <p:ph type="title"/>
          </p:nvPr>
        </p:nvSpPr>
        <p:spPr/>
        <p:txBody>
          <a:bodyPr/>
          <a:lstStyle/>
          <a:p>
            <a:r>
              <a:rPr lang="en-US" dirty="0"/>
              <a:t>Meet the authors </a:t>
            </a:r>
          </a:p>
        </p:txBody>
      </p:sp>
      <p:sp>
        <p:nvSpPr>
          <p:cNvPr id="3" name="Content Placeholder 2">
            <a:extLst>
              <a:ext uri="{FF2B5EF4-FFF2-40B4-BE49-F238E27FC236}">
                <a16:creationId xmlns:a16="http://schemas.microsoft.com/office/drawing/2014/main" id="{C4D7B429-A043-A44A-959B-491251A360AB}"/>
              </a:ext>
            </a:extLst>
          </p:cNvPr>
          <p:cNvSpPr>
            <a:spLocks noGrp="1"/>
          </p:cNvSpPr>
          <p:nvPr>
            <p:ph idx="1"/>
          </p:nvPr>
        </p:nvSpPr>
        <p:spPr>
          <a:xfrm>
            <a:off x="231033" y="3407830"/>
            <a:ext cx="2336400" cy="180872"/>
          </a:xfrm>
        </p:spPr>
        <p:txBody>
          <a:bodyPr/>
          <a:lstStyle/>
          <a:p>
            <a:r>
              <a:rPr lang="en-US" dirty="0"/>
              <a:t>Anastasiia Andriushchenko</a:t>
            </a:r>
          </a:p>
        </p:txBody>
      </p:sp>
      <p:sp>
        <p:nvSpPr>
          <p:cNvPr id="4" name="Content Placeholder 3">
            <a:extLst>
              <a:ext uri="{FF2B5EF4-FFF2-40B4-BE49-F238E27FC236}">
                <a16:creationId xmlns:a16="http://schemas.microsoft.com/office/drawing/2014/main" id="{6208A7DA-DD26-3E4A-BDE1-72EC45D34DCE}"/>
              </a:ext>
            </a:extLst>
          </p:cNvPr>
          <p:cNvSpPr>
            <a:spLocks noGrp="1"/>
          </p:cNvSpPr>
          <p:nvPr>
            <p:ph idx="10"/>
          </p:nvPr>
        </p:nvSpPr>
        <p:spPr>
          <a:xfrm>
            <a:off x="205833" y="3621592"/>
            <a:ext cx="2386800" cy="180872"/>
          </a:xfrm>
        </p:spPr>
        <p:txBody>
          <a:bodyPr/>
          <a:lstStyle/>
          <a:p>
            <a:r>
              <a:rPr lang="en-US" dirty="0"/>
              <a:t>Principal Stat. Programmer</a:t>
            </a:r>
          </a:p>
        </p:txBody>
      </p:sp>
      <p:sp>
        <p:nvSpPr>
          <p:cNvPr id="6" name="Content Placeholder 5">
            <a:extLst>
              <a:ext uri="{FF2B5EF4-FFF2-40B4-BE49-F238E27FC236}">
                <a16:creationId xmlns:a16="http://schemas.microsoft.com/office/drawing/2014/main" id="{ADF130E9-8B58-8144-B89F-1CE809E6F2D8}"/>
              </a:ext>
            </a:extLst>
          </p:cNvPr>
          <p:cNvSpPr>
            <a:spLocks noGrp="1"/>
          </p:cNvSpPr>
          <p:nvPr>
            <p:ph idx="12"/>
          </p:nvPr>
        </p:nvSpPr>
        <p:spPr>
          <a:xfrm>
            <a:off x="3329707" y="3407830"/>
            <a:ext cx="1884066" cy="180872"/>
          </a:xfrm>
        </p:spPr>
        <p:txBody>
          <a:bodyPr/>
          <a:lstStyle/>
          <a:p>
            <a:r>
              <a:rPr lang="en-US" dirty="0"/>
              <a:t>Linga Baddam</a:t>
            </a:r>
          </a:p>
        </p:txBody>
      </p:sp>
      <p:sp>
        <p:nvSpPr>
          <p:cNvPr id="7" name="Content Placeholder 6">
            <a:extLst>
              <a:ext uri="{FF2B5EF4-FFF2-40B4-BE49-F238E27FC236}">
                <a16:creationId xmlns:a16="http://schemas.microsoft.com/office/drawing/2014/main" id="{52889968-07AB-F84E-B47C-FF0D95F97AFA}"/>
              </a:ext>
            </a:extLst>
          </p:cNvPr>
          <p:cNvSpPr>
            <a:spLocks noGrp="1"/>
          </p:cNvSpPr>
          <p:nvPr>
            <p:ph idx="13"/>
          </p:nvPr>
        </p:nvSpPr>
        <p:spPr>
          <a:xfrm>
            <a:off x="2988193" y="3603822"/>
            <a:ext cx="2567094" cy="180872"/>
          </a:xfrm>
        </p:spPr>
        <p:txBody>
          <a:bodyPr/>
          <a:lstStyle/>
          <a:p>
            <a:r>
              <a:rPr lang="en-US" dirty="0"/>
              <a:t>Sr. Principal Stat. Programmer </a:t>
            </a:r>
          </a:p>
          <a:p>
            <a:endParaRPr lang="en-US" dirty="0"/>
          </a:p>
        </p:txBody>
      </p:sp>
      <p:sp>
        <p:nvSpPr>
          <p:cNvPr id="9" name="Content Placeholder 8">
            <a:extLst>
              <a:ext uri="{FF2B5EF4-FFF2-40B4-BE49-F238E27FC236}">
                <a16:creationId xmlns:a16="http://schemas.microsoft.com/office/drawing/2014/main" id="{2B2D10FB-0F1E-F146-93A3-E41C059B942E}"/>
              </a:ext>
            </a:extLst>
          </p:cNvPr>
          <p:cNvSpPr>
            <a:spLocks noGrp="1"/>
          </p:cNvSpPr>
          <p:nvPr>
            <p:ph idx="15"/>
          </p:nvPr>
        </p:nvSpPr>
        <p:spPr>
          <a:xfrm>
            <a:off x="6202509" y="3407830"/>
            <a:ext cx="1884066" cy="180872"/>
          </a:xfrm>
        </p:spPr>
        <p:txBody>
          <a:bodyPr/>
          <a:lstStyle/>
          <a:p>
            <a:r>
              <a:rPr lang="en-US" dirty="0"/>
              <a:t>Nicholas Eugenio</a:t>
            </a:r>
          </a:p>
        </p:txBody>
      </p:sp>
      <p:sp>
        <p:nvSpPr>
          <p:cNvPr id="10" name="Content Placeholder 9">
            <a:extLst>
              <a:ext uri="{FF2B5EF4-FFF2-40B4-BE49-F238E27FC236}">
                <a16:creationId xmlns:a16="http://schemas.microsoft.com/office/drawing/2014/main" id="{E9E318B0-97DE-3448-A16B-B7E539A5BC83}"/>
              </a:ext>
            </a:extLst>
          </p:cNvPr>
          <p:cNvSpPr>
            <a:spLocks noGrp="1"/>
          </p:cNvSpPr>
          <p:nvPr>
            <p:ph idx="16"/>
          </p:nvPr>
        </p:nvSpPr>
        <p:spPr>
          <a:xfrm>
            <a:off x="6202213" y="3645698"/>
            <a:ext cx="1884066" cy="180872"/>
          </a:xfrm>
        </p:spPr>
        <p:txBody>
          <a:bodyPr/>
          <a:lstStyle/>
          <a:p>
            <a:r>
              <a:rPr lang="en-US" dirty="0"/>
              <a:t>Stat. Programmer I</a:t>
            </a:r>
          </a:p>
          <a:p>
            <a:endParaRPr lang="en-US" dirty="0"/>
          </a:p>
        </p:txBody>
      </p:sp>
      <p:pic>
        <p:nvPicPr>
          <p:cNvPr id="15" name="Picture 2">
            <a:extLst>
              <a:ext uri="{FF2B5EF4-FFF2-40B4-BE49-F238E27FC236}">
                <a16:creationId xmlns:a16="http://schemas.microsoft.com/office/drawing/2014/main" id="{564DD77B-88C4-2C5E-E433-12BC93FE8B36}"/>
              </a:ext>
            </a:extLst>
          </p:cNvPr>
          <p:cNvPicPr>
            <a:picLocks noGrp="1" noChangeAspect="1" noChangeArrowheads="1"/>
          </p:cNvPicPr>
          <p:nvPr>
            <p:ph type="pic" sz="quarter" idx="14"/>
          </p:nvPr>
        </p:nvPicPr>
        <p:blipFill>
          <a:blip r:embed="rId2">
            <a:extLst>
              <a:ext uri="{28A0092B-C50C-407E-A947-70E740481C1C}">
                <a14:useLocalDpi xmlns:a14="http://schemas.microsoft.com/office/drawing/2010/main" val="0"/>
              </a:ext>
            </a:extLst>
          </a:blip>
          <a:srcRect l="5163" r="5163"/>
          <a:stretch>
            <a:fillRect/>
          </a:stretch>
        </p:blipFill>
        <p:spPr bwMode="auto">
          <a:xfrm>
            <a:off x="3329707" y="1292223"/>
            <a:ext cx="1884362" cy="188436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Placeholder 10" descr="A person smiling for the camera&#10;&#10;Description automatically generated">
            <a:extLst>
              <a:ext uri="{FF2B5EF4-FFF2-40B4-BE49-F238E27FC236}">
                <a16:creationId xmlns:a16="http://schemas.microsoft.com/office/drawing/2014/main" id="{3F3726DF-EEBF-F153-E9A9-287F493F1EB4}"/>
              </a:ext>
            </a:extLst>
          </p:cNvPr>
          <p:cNvPicPr>
            <a:picLocks noGrp="1" noChangeAspect="1"/>
          </p:cNvPicPr>
          <p:nvPr>
            <p:ph type="pic" sz="quarter" idx="17"/>
          </p:nvPr>
        </p:nvPicPr>
        <p:blipFill>
          <a:blip r:embed="rId3"/>
          <a:srcRect l="4390" r="4390"/>
          <a:stretch>
            <a:fillRect/>
          </a:stretch>
        </p:blipFill>
        <p:spPr>
          <a:xfrm>
            <a:off x="6202213" y="1292223"/>
            <a:ext cx="1884362" cy="1884363"/>
          </a:xfrm>
        </p:spPr>
      </p:pic>
      <p:pic>
        <p:nvPicPr>
          <p:cNvPr id="1026" name="Picture 2" descr="Profile photo of Anastasiia Andriushchenko">
            <a:extLst>
              <a:ext uri="{FF2B5EF4-FFF2-40B4-BE49-F238E27FC236}">
                <a16:creationId xmlns:a16="http://schemas.microsoft.com/office/drawing/2014/main" id="{A68D3AE5-B760-72B5-E2C4-297F8CB7124A}"/>
              </a:ext>
            </a:extLst>
          </p:cNvPr>
          <p:cNvPicPr>
            <a:picLocks noGrp="1" noChangeAspect="1" noChangeArrowheads="1"/>
          </p:cNvPicPr>
          <p:nvPr>
            <p:ph type="pic" sz="quarter" idx="11"/>
          </p:nvPr>
        </p:nvPicPr>
        <p:blipFill>
          <a:blip r:embed="rId4">
            <a:extLst>
              <a:ext uri="{28A0092B-C50C-407E-A947-70E740481C1C}">
                <a14:useLocalDpi xmlns:a14="http://schemas.microsoft.com/office/drawing/2010/main" val="0"/>
              </a:ext>
            </a:extLst>
          </a:blip>
          <a:srcRect/>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68214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marL="0" lvl="1" indent="0" algn="just">
              <a:buNone/>
            </a:pPr>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dplyr</a:t>
            </a:r>
            <a:r>
              <a:rPr lang="en-US" dirty="0"/>
              <a:t>::</a:t>
            </a:r>
            <a:r>
              <a:rPr lang="en-US" dirty="0" err="1"/>
              <a:t>group_by</a:t>
            </a:r>
            <a:r>
              <a:rPr lang="en-US" dirty="0"/>
              <a:t>() and </a:t>
            </a:r>
            <a:r>
              <a:rPr lang="en-US" dirty="0" err="1"/>
              <a:t>dplyr</a:t>
            </a:r>
            <a:r>
              <a:rPr lang="en-US" dirty="0"/>
              <a:t>::</a:t>
            </a:r>
            <a:r>
              <a:rPr lang="en-US" dirty="0" err="1"/>
              <a:t>summarise</a:t>
            </a:r>
            <a:r>
              <a:rPr lang="en-US" dirty="0"/>
              <a:t>()</a:t>
            </a:r>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2530305" y="4383936"/>
            <a:ext cx="4083385" cy="276999"/>
          </a:xfrm>
          <a:prstGeom prst="rect">
            <a:avLst/>
          </a:prstGeom>
          <a:noFill/>
        </p:spPr>
        <p:txBody>
          <a:bodyPr wrap="square">
            <a:spAutoFit/>
          </a:bodyPr>
          <a:lstStyle/>
          <a:p>
            <a:r>
              <a:rPr lang="en-US" sz="1200" dirty="0"/>
              <a:t>Grouping </a:t>
            </a:r>
            <a:r>
              <a:rPr lang="en-US" sz="1200" dirty="0" err="1"/>
              <a:t>adsl</a:t>
            </a:r>
            <a:r>
              <a:rPr lang="en-US" sz="1200" dirty="0"/>
              <a:t> by SEX and RACE and summarizing AGE</a:t>
            </a:r>
          </a:p>
        </p:txBody>
      </p:sp>
      <p:pic>
        <p:nvPicPr>
          <p:cNvPr id="8" name="Picture 7">
            <a:extLst>
              <a:ext uri="{FF2B5EF4-FFF2-40B4-BE49-F238E27FC236}">
                <a16:creationId xmlns:a16="http://schemas.microsoft.com/office/drawing/2014/main" id="{51B4CB3D-2A2E-D15E-129E-78900B33B2C0}"/>
              </a:ext>
            </a:extLst>
          </p:cNvPr>
          <p:cNvPicPr>
            <a:picLocks noChangeAspect="1"/>
          </p:cNvPicPr>
          <p:nvPr/>
        </p:nvPicPr>
        <p:blipFill>
          <a:blip r:embed="rId2"/>
          <a:stretch>
            <a:fillRect/>
          </a:stretch>
        </p:blipFill>
        <p:spPr>
          <a:xfrm>
            <a:off x="792897" y="1250362"/>
            <a:ext cx="7558202" cy="2992431"/>
          </a:xfrm>
          <a:prstGeom prst="rect">
            <a:avLst/>
          </a:prstGeom>
        </p:spPr>
      </p:pic>
    </p:spTree>
    <p:extLst>
      <p:ext uri="{BB962C8B-B14F-4D97-AF65-F5344CB8AC3E}">
        <p14:creationId xmlns:p14="http://schemas.microsoft.com/office/powerpoint/2010/main" val="3411551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a:t>
            </a:r>
            <a:r>
              <a:rPr lang="en-US" b="1" dirty="0" err="1"/>
              <a:t>tidyr</a:t>
            </a:r>
            <a:r>
              <a:rPr lang="en-US" b="1" dirty="0"/>
              <a:t>::</a:t>
            </a:r>
            <a:r>
              <a:rPr lang="en-US" b="1" dirty="0" err="1"/>
              <a:t>pivot_wider</a:t>
            </a:r>
            <a:r>
              <a:rPr lang="en-US" b="1" dirty="0"/>
              <a:t>()</a:t>
            </a:r>
            <a:r>
              <a:rPr lang="en-US" dirty="0"/>
              <a:t>” "widens" data, increasing the number of columns and decreasing the number of rows. Its main arguments are:</a:t>
            </a:r>
          </a:p>
          <a:p>
            <a:pPr lvl="2" algn="just"/>
            <a:r>
              <a:rPr lang="en-US" dirty="0"/>
              <a:t>“</a:t>
            </a:r>
            <a:r>
              <a:rPr lang="en-US" b="1" dirty="0" err="1"/>
              <a:t>names_from</a:t>
            </a:r>
            <a:r>
              <a:rPr lang="en-US" dirty="0"/>
              <a:t>”: gets the name of the output(s) column(s); </a:t>
            </a:r>
          </a:p>
          <a:p>
            <a:pPr lvl="2" algn="just"/>
            <a:r>
              <a:rPr lang="en-US" dirty="0"/>
              <a:t>“</a:t>
            </a:r>
            <a:r>
              <a:rPr lang="en-US" b="1" dirty="0" err="1"/>
              <a:t>values_from</a:t>
            </a:r>
            <a:r>
              <a:rPr lang="en-US" dirty="0"/>
              <a:t>”: which column(s) to get the cell values from.</a:t>
            </a:r>
          </a:p>
          <a:p>
            <a:pPr lvl="1" algn="just"/>
            <a:endParaRPr lang="en-US" dirty="0"/>
          </a:p>
          <a:p>
            <a:pPr lvl="1" algn="just"/>
            <a:r>
              <a:rPr lang="en-US" dirty="0"/>
              <a:t>“</a:t>
            </a:r>
            <a:r>
              <a:rPr lang="en-US" b="1" dirty="0" err="1"/>
              <a:t>tidyr</a:t>
            </a:r>
            <a:r>
              <a:rPr lang="en-US" b="1" dirty="0"/>
              <a:t>::</a:t>
            </a:r>
            <a:r>
              <a:rPr lang="en-US" b="1" dirty="0" err="1"/>
              <a:t>pivot_longer</a:t>
            </a:r>
            <a:r>
              <a:rPr lang="en-US" b="1" dirty="0"/>
              <a:t>()</a:t>
            </a:r>
            <a:r>
              <a:rPr lang="en-US" dirty="0"/>
              <a:t>” "lengthens" data, increasing the number of rows and decreasing the number of columns. Its main arguments are:</a:t>
            </a:r>
          </a:p>
          <a:p>
            <a:pPr lvl="2" algn="just"/>
            <a:r>
              <a:rPr lang="en-US" dirty="0"/>
              <a:t>“</a:t>
            </a:r>
            <a:r>
              <a:rPr lang="en-US" b="1" dirty="0"/>
              <a:t>cols</a:t>
            </a:r>
            <a:r>
              <a:rPr lang="en-US" dirty="0"/>
              <a:t>”: columns to pivot into longer format; </a:t>
            </a:r>
          </a:p>
          <a:p>
            <a:pPr lvl="2" algn="just"/>
            <a:r>
              <a:rPr lang="en-US" dirty="0"/>
              <a:t>“</a:t>
            </a:r>
            <a:r>
              <a:rPr lang="en-US" b="1" dirty="0" err="1"/>
              <a:t>names_to</a:t>
            </a:r>
            <a:r>
              <a:rPr lang="en-US" dirty="0"/>
              <a:t>”: a character vector specifying the new column (or columns) to create from the information stored in the column names of data specified by cols;</a:t>
            </a:r>
          </a:p>
          <a:p>
            <a:pPr lvl="2" algn="just"/>
            <a:r>
              <a:rPr lang="en-US" dirty="0"/>
              <a:t>“</a:t>
            </a:r>
            <a:r>
              <a:rPr lang="en-US" b="1" dirty="0" err="1"/>
              <a:t>values_to</a:t>
            </a:r>
            <a:r>
              <a:rPr lang="en-US" dirty="0"/>
              <a:t>”: a string specifying the name of the column to create from the data stored in cell values.</a:t>
            </a:r>
          </a:p>
          <a:p>
            <a:pPr marL="0" lvl="1" indent="0" algn="just">
              <a:buNone/>
            </a:pPr>
            <a:endParaRPr lang="en-US" dirty="0"/>
          </a:p>
          <a:p>
            <a:pPr lvl="1" algn="just"/>
            <a:r>
              <a:rPr lang="en-US" dirty="0"/>
              <a:t>“</a:t>
            </a:r>
            <a:r>
              <a:rPr lang="en-US" b="1" dirty="0"/>
              <a:t>vs</a:t>
            </a:r>
            <a:r>
              <a:rPr lang="en-US" dirty="0"/>
              <a:t>” data, from {</a:t>
            </a:r>
            <a:r>
              <a:rPr lang="en-US" dirty="0" err="1"/>
              <a:t>pharmaversesdtm</a:t>
            </a:r>
            <a:r>
              <a:rPr lang="en-US" dirty="0"/>
              <a:t>} package, will be used in the following examples.</a:t>
            </a:r>
          </a:p>
          <a:p>
            <a:pPr lvl="1" algn="just"/>
            <a:endParaRPr lang="en-US" dirty="0"/>
          </a:p>
          <a:p>
            <a:pPr lvl="1" algn="just"/>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tidyr</a:t>
            </a:r>
            <a:r>
              <a:rPr lang="en-US" dirty="0"/>
              <a:t>::</a:t>
            </a:r>
            <a:r>
              <a:rPr lang="en-US" dirty="0" err="1"/>
              <a:t>pivot_wider</a:t>
            </a:r>
            <a:r>
              <a:rPr lang="en-US" dirty="0"/>
              <a:t>() and </a:t>
            </a:r>
            <a:r>
              <a:rPr lang="en-US" dirty="0" err="1"/>
              <a:t>tidyr</a:t>
            </a:r>
            <a:r>
              <a:rPr lang="en-US" dirty="0"/>
              <a:t>::</a:t>
            </a:r>
            <a:r>
              <a:rPr lang="en-US" dirty="0" err="1"/>
              <a:t>pivot_longer</a:t>
            </a:r>
            <a:r>
              <a:rPr lang="en-US" dirty="0"/>
              <a:t>()</a:t>
            </a:r>
          </a:p>
          <a:p>
            <a:endParaRPr lang="en-US" dirty="0"/>
          </a:p>
        </p:txBody>
      </p:sp>
    </p:spTree>
    <p:extLst>
      <p:ext uri="{BB962C8B-B14F-4D97-AF65-F5344CB8AC3E}">
        <p14:creationId xmlns:p14="http://schemas.microsoft.com/office/powerpoint/2010/main" val="3854061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marL="0" lvl="1" indent="0" algn="just">
              <a:buNone/>
            </a:pPr>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a:t>
            </a:r>
            <a:r>
              <a:rPr lang="en-US" dirty="0" err="1"/>
              <a:t>pharmaversesdtm</a:t>
            </a:r>
            <a:r>
              <a:rPr lang="en-US" dirty="0"/>
              <a:t>::vs</a:t>
            </a:r>
          </a:p>
        </p:txBody>
      </p:sp>
      <p:sp>
        <p:nvSpPr>
          <p:cNvPr id="4" name="TextBox 3">
            <a:extLst>
              <a:ext uri="{FF2B5EF4-FFF2-40B4-BE49-F238E27FC236}">
                <a16:creationId xmlns:a16="http://schemas.microsoft.com/office/drawing/2014/main" id="{FA6DCD66-887C-3810-869F-ABE0B3687660}"/>
              </a:ext>
            </a:extLst>
          </p:cNvPr>
          <p:cNvSpPr txBox="1"/>
          <p:nvPr/>
        </p:nvSpPr>
        <p:spPr>
          <a:xfrm>
            <a:off x="3884780" y="4383936"/>
            <a:ext cx="1472019" cy="276999"/>
          </a:xfrm>
          <a:prstGeom prst="rect">
            <a:avLst/>
          </a:prstGeom>
          <a:noFill/>
        </p:spPr>
        <p:txBody>
          <a:bodyPr wrap="square">
            <a:spAutoFit/>
          </a:bodyPr>
          <a:lstStyle/>
          <a:p>
            <a:r>
              <a:rPr lang="en-US" sz="1200" dirty="0"/>
              <a:t>Subset vs dataset</a:t>
            </a:r>
          </a:p>
        </p:txBody>
      </p:sp>
      <p:pic>
        <p:nvPicPr>
          <p:cNvPr id="10" name="Picture 9">
            <a:extLst>
              <a:ext uri="{FF2B5EF4-FFF2-40B4-BE49-F238E27FC236}">
                <a16:creationId xmlns:a16="http://schemas.microsoft.com/office/drawing/2014/main" id="{4C9A4073-4A9A-88D5-1943-768E08D4152F}"/>
              </a:ext>
            </a:extLst>
          </p:cNvPr>
          <p:cNvPicPr>
            <a:picLocks noChangeAspect="1"/>
          </p:cNvPicPr>
          <p:nvPr/>
        </p:nvPicPr>
        <p:blipFill>
          <a:blip r:embed="rId2"/>
          <a:stretch>
            <a:fillRect/>
          </a:stretch>
        </p:blipFill>
        <p:spPr>
          <a:xfrm>
            <a:off x="755768" y="1317363"/>
            <a:ext cx="7632456" cy="2921623"/>
          </a:xfrm>
          <a:prstGeom prst="rect">
            <a:avLst/>
          </a:prstGeom>
        </p:spPr>
      </p:pic>
    </p:spTree>
    <p:extLst>
      <p:ext uri="{BB962C8B-B14F-4D97-AF65-F5344CB8AC3E}">
        <p14:creationId xmlns:p14="http://schemas.microsoft.com/office/powerpoint/2010/main" val="1749679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marL="0" lvl="1" indent="0" algn="just">
              <a:buNone/>
            </a:pPr>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tidyr</a:t>
            </a:r>
            <a:r>
              <a:rPr lang="en-US" dirty="0"/>
              <a:t>::</a:t>
            </a:r>
            <a:r>
              <a:rPr lang="en-US" dirty="0" err="1"/>
              <a:t>pivot_wider</a:t>
            </a:r>
            <a:r>
              <a:rPr lang="en-US" dirty="0"/>
              <a:t>()</a:t>
            </a:r>
          </a:p>
        </p:txBody>
      </p:sp>
      <p:sp>
        <p:nvSpPr>
          <p:cNvPr id="4" name="TextBox 3">
            <a:extLst>
              <a:ext uri="{FF2B5EF4-FFF2-40B4-BE49-F238E27FC236}">
                <a16:creationId xmlns:a16="http://schemas.microsoft.com/office/drawing/2014/main" id="{FA6DCD66-887C-3810-869F-ABE0B3687660}"/>
              </a:ext>
            </a:extLst>
          </p:cNvPr>
          <p:cNvSpPr txBox="1"/>
          <p:nvPr/>
        </p:nvSpPr>
        <p:spPr>
          <a:xfrm>
            <a:off x="3227149" y="4383936"/>
            <a:ext cx="2689695" cy="276999"/>
          </a:xfrm>
          <a:prstGeom prst="rect">
            <a:avLst/>
          </a:prstGeom>
          <a:noFill/>
        </p:spPr>
        <p:txBody>
          <a:bodyPr wrap="square">
            <a:spAutoFit/>
          </a:bodyPr>
          <a:lstStyle/>
          <a:p>
            <a:r>
              <a:rPr lang="en-US" sz="1200" dirty="0"/>
              <a:t>“Widening” VSTESTCD in vs dataset</a:t>
            </a:r>
          </a:p>
        </p:txBody>
      </p:sp>
      <p:pic>
        <p:nvPicPr>
          <p:cNvPr id="3" name="Picture 2">
            <a:extLst>
              <a:ext uri="{FF2B5EF4-FFF2-40B4-BE49-F238E27FC236}">
                <a16:creationId xmlns:a16="http://schemas.microsoft.com/office/drawing/2014/main" id="{5951CD3D-1578-5092-326C-524D6184A656}"/>
              </a:ext>
            </a:extLst>
          </p:cNvPr>
          <p:cNvPicPr>
            <a:picLocks noChangeAspect="1"/>
          </p:cNvPicPr>
          <p:nvPr/>
        </p:nvPicPr>
        <p:blipFill>
          <a:blip r:embed="rId2"/>
          <a:stretch>
            <a:fillRect/>
          </a:stretch>
        </p:blipFill>
        <p:spPr>
          <a:xfrm>
            <a:off x="461386" y="1306357"/>
            <a:ext cx="8221222" cy="2943636"/>
          </a:xfrm>
          <a:prstGeom prst="rect">
            <a:avLst/>
          </a:prstGeom>
        </p:spPr>
      </p:pic>
    </p:spTree>
    <p:extLst>
      <p:ext uri="{BB962C8B-B14F-4D97-AF65-F5344CB8AC3E}">
        <p14:creationId xmlns:p14="http://schemas.microsoft.com/office/powerpoint/2010/main" val="2749408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marL="0" lvl="1" indent="0" algn="just">
              <a:buNone/>
            </a:pPr>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tidyr</a:t>
            </a:r>
            <a:r>
              <a:rPr lang="en-US" dirty="0"/>
              <a:t>::</a:t>
            </a:r>
            <a:r>
              <a:rPr lang="en-US" dirty="0" err="1"/>
              <a:t>pivot_wider</a:t>
            </a:r>
            <a:r>
              <a:rPr lang="en-US" dirty="0"/>
              <a:t>()</a:t>
            </a:r>
          </a:p>
        </p:txBody>
      </p:sp>
      <p:sp>
        <p:nvSpPr>
          <p:cNvPr id="4" name="TextBox 3">
            <a:extLst>
              <a:ext uri="{FF2B5EF4-FFF2-40B4-BE49-F238E27FC236}">
                <a16:creationId xmlns:a16="http://schemas.microsoft.com/office/drawing/2014/main" id="{FA6DCD66-887C-3810-869F-ABE0B3687660}"/>
              </a:ext>
            </a:extLst>
          </p:cNvPr>
          <p:cNvSpPr txBox="1"/>
          <p:nvPr/>
        </p:nvSpPr>
        <p:spPr>
          <a:xfrm>
            <a:off x="3355974" y="4383936"/>
            <a:ext cx="2302451" cy="276999"/>
          </a:xfrm>
          <a:prstGeom prst="rect">
            <a:avLst/>
          </a:prstGeom>
          <a:noFill/>
        </p:spPr>
        <p:txBody>
          <a:bodyPr wrap="square">
            <a:spAutoFit/>
          </a:bodyPr>
          <a:lstStyle/>
          <a:p>
            <a:r>
              <a:rPr lang="en-US" sz="1200" dirty="0"/>
              <a:t>“Lengthening” </a:t>
            </a:r>
            <a:r>
              <a:rPr lang="en-US" sz="1200" dirty="0" err="1"/>
              <a:t>vs_wide</a:t>
            </a:r>
            <a:r>
              <a:rPr lang="en-US" sz="1200" dirty="0"/>
              <a:t> dataset</a:t>
            </a:r>
          </a:p>
        </p:txBody>
      </p:sp>
      <p:pic>
        <p:nvPicPr>
          <p:cNvPr id="10" name="Picture 9">
            <a:extLst>
              <a:ext uri="{FF2B5EF4-FFF2-40B4-BE49-F238E27FC236}">
                <a16:creationId xmlns:a16="http://schemas.microsoft.com/office/drawing/2014/main" id="{B22CD949-F7E2-246D-3856-679AF03632B0}"/>
              </a:ext>
            </a:extLst>
          </p:cNvPr>
          <p:cNvPicPr>
            <a:picLocks noChangeAspect="1"/>
          </p:cNvPicPr>
          <p:nvPr/>
        </p:nvPicPr>
        <p:blipFill>
          <a:blip r:embed="rId2"/>
          <a:stretch>
            <a:fillRect/>
          </a:stretch>
        </p:blipFill>
        <p:spPr>
          <a:xfrm>
            <a:off x="1377801" y="1201568"/>
            <a:ext cx="6258798" cy="3048425"/>
          </a:xfrm>
          <a:prstGeom prst="rect">
            <a:avLst/>
          </a:prstGeom>
        </p:spPr>
      </p:pic>
    </p:spTree>
    <p:extLst>
      <p:ext uri="{BB962C8B-B14F-4D97-AF65-F5344CB8AC3E}">
        <p14:creationId xmlns:p14="http://schemas.microsoft.com/office/powerpoint/2010/main" val="699928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In R, strings are created using either single quotes (') or double quotes ("). There’s no difference, but double quote is recommended, unless the string contains multiple “ " ”:</a:t>
            </a:r>
          </a:p>
          <a:p>
            <a:pPr marL="0" lvl="1" indent="0" algn="just">
              <a:lnSpc>
                <a:spcPct val="100000"/>
              </a:lnSpc>
              <a:buNone/>
            </a:pPr>
            <a:r>
              <a:rPr lang="en-US" sz="1400" dirty="0">
                <a:solidFill>
                  <a:schemeClr val="bg2">
                    <a:lumMod val="50000"/>
                  </a:schemeClr>
                </a:solidFill>
                <a:latin typeface="Consolas"/>
                <a:ea typeface="+mn-lt"/>
                <a:cs typeface="+mn-lt"/>
              </a:rPr>
              <a:t>string1 &lt;- "This is a string"</a:t>
            </a:r>
          </a:p>
          <a:p>
            <a:pPr marL="0" lvl="1" indent="0" algn="just">
              <a:lnSpc>
                <a:spcPct val="100000"/>
              </a:lnSpc>
              <a:buNone/>
            </a:pPr>
            <a:r>
              <a:rPr lang="en-US" sz="1400" dirty="0">
                <a:solidFill>
                  <a:schemeClr val="bg2">
                    <a:lumMod val="50000"/>
                  </a:schemeClr>
                </a:solidFill>
                <a:latin typeface="Consolas"/>
                <a:ea typeface="+mn-lt"/>
                <a:cs typeface="+mn-lt"/>
              </a:rPr>
              <a:t>string2 &lt;- 'If I want to include a "quote" inside a string, I use single quotes'</a:t>
            </a:r>
            <a:r>
              <a:rPr lang="en-US" dirty="0"/>
              <a:t>;</a:t>
            </a:r>
          </a:p>
          <a:p>
            <a:pPr marL="0" lvl="1" indent="0" algn="just">
              <a:lnSpc>
                <a:spcPct val="100000"/>
              </a:lnSpc>
              <a:buNone/>
            </a:pPr>
            <a:endParaRPr lang="en-US" dirty="0">
              <a:solidFill>
                <a:schemeClr val="bg2">
                  <a:lumMod val="50000"/>
                </a:schemeClr>
              </a:solidFill>
              <a:latin typeface="Arial"/>
              <a:ea typeface="+mn-lt"/>
              <a:cs typeface="+mn-lt"/>
            </a:endParaRPr>
          </a:p>
          <a:p>
            <a:pPr lvl="1" algn="just"/>
            <a:r>
              <a:rPr lang="en-US" dirty="0"/>
              <a:t>To include a literal single or double quote in a string use  “</a:t>
            </a:r>
            <a:r>
              <a:rPr lang="en-US" b="1" dirty="0"/>
              <a:t>\</a:t>
            </a:r>
            <a:r>
              <a:rPr lang="en-US" dirty="0"/>
              <a:t>” to “escape” it:</a:t>
            </a:r>
          </a:p>
          <a:p>
            <a:pPr marL="0" lvl="1" indent="0" algn="just">
              <a:lnSpc>
                <a:spcPct val="100000"/>
              </a:lnSpc>
              <a:buNone/>
            </a:pPr>
            <a:r>
              <a:rPr lang="en-US" sz="1400" dirty="0" err="1">
                <a:solidFill>
                  <a:schemeClr val="bg2">
                    <a:lumMod val="50000"/>
                  </a:schemeClr>
                </a:solidFill>
                <a:latin typeface="Consolas"/>
                <a:ea typeface="+mn-lt"/>
                <a:cs typeface="+mn-lt"/>
              </a:rPr>
              <a:t>double_quote</a:t>
            </a:r>
            <a:r>
              <a:rPr lang="en-US" sz="1400" dirty="0">
                <a:solidFill>
                  <a:schemeClr val="bg2">
                    <a:lumMod val="50000"/>
                  </a:schemeClr>
                </a:solidFill>
                <a:latin typeface="Consolas"/>
                <a:ea typeface="+mn-lt"/>
                <a:cs typeface="+mn-lt"/>
              </a:rPr>
              <a:t> &lt;- "\"" # or '"'</a:t>
            </a:r>
          </a:p>
          <a:p>
            <a:pPr marL="0" lvl="1" indent="0" algn="just">
              <a:lnSpc>
                <a:spcPct val="100000"/>
              </a:lnSpc>
              <a:buNone/>
            </a:pPr>
            <a:r>
              <a:rPr lang="en-US" sz="1400" dirty="0" err="1">
                <a:solidFill>
                  <a:schemeClr val="bg2">
                    <a:lumMod val="50000"/>
                  </a:schemeClr>
                </a:solidFill>
                <a:latin typeface="Consolas"/>
                <a:ea typeface="+mn-lt"/>
                <a:cs typeface="+mn-lt"/>
              </a:rPr>
              <a:t>single_quote</a:t>
            </a:r>
            <a:r>
              <a:rPr lang="en-US" sz="1400" dirty="0">
                <a:solidFill>
                  <a:schemeClr val="bg2">
                    <a:lumMod val="50000"/>
                  </a:schemeClr>
                </a:solidFill>
                <a:latin typeface="Consolas"/>
                <a:ea typeface="+mn-lt"/>
                <a:cs typeface="+mn-lt"/>
              </a:rPr>
              <a:t> &lt;- '\'' # or "'"</a:t>
            </a:r>
          </a:p>
          <a:p>
            <a:pPr marL="0" lvl="1" indent="0" algn="just">
              <a:lnSpc>
                <a:spcPct val="100000"/>
              </a:lnSpc>
              <a:buNone/>
            </a:pPr>
            <a:endParaRPr lang="en-US" dirty="0">
              <a:solidFill>
                <a:schemeClr val="bg2">
                  <a:lumMod val="50000"/>
                </a:schemeClr>
              </a:solidFill>
              <a:latin typeface="Consolas"/>
              <a:ea typeface="+mn-lt"/>
              <a:cs typeface="+mn-lt"/>
            </a:endParaRPr>
          </a:p>
          <a:p>
            <a:pPr lvl="1" algn="just"/>
            <a:r>
              <a:rPr lang="en-US" dirty="0"/>
              <a:t>To include a literal backslash, also escape it:</a:t>
            </a:r>
          </a:p>
          <a:p>
            <a:pPr marL="0" lvl="1" indent="0" algn="just">
              <a:buNone/>
            </a:pPr>
            <a:r>
              <a:rPr lang="en-US" sz="1400" dirty="0">
                <a:solidFill>
                  <a:schemeClr val="bg2">
                    <a:lumMod val="50000"/>
                  </a:schemeClr>
                </a:solidFill>
                <a:latin typeface="Consolas"/>
                <a:ea typeface="+mn-lt"/>
                <a:cs typeface="+mn-lt"/>
              </a:rPr>
              <a:t>backslash &lt;- "</a:t>
            </a:r>
            <a:r>
              <a:rPr lang="en-US" sz="1400" dirty="0">
                <a:solidFill>
                  <a:schemeClr val="bg2">
                    <a:lumMod val="50000"/>
                  </a:schemeClr>
                </a:solidFill>
                <a:latin typeface="Consolas"/>
                <a:ea typeface="+mn-lt"/>
                <a:cs typeface="+mn-lt"/>
                <a:hlinkClick r:id="rId2" invalidUrl="file:///\\">
                  <a:extLst>
                    <a:ext uri="{A12FA001-AC4F-418D-AE19-62706E023703}">
                      <ahyp:hlinkClr xmlns:ahyp="http://schemas.microsoft.com/office/drawing/2018/hyperlinkcolor" val="tx"/>
                    </a:ext>
                  </a:extLst>
                </a:hlinkClick>
              </a:rPr>
              <a:t>\\</a:t>
            </a:r>
            <a:r>
              <a:rPr lang="en-US" sz="1400" dirty="0">
                <a:solidFill>
                  <a:schemeClr val="bg2">
                    <a:lumMod val="50000"/>
                  </a:schemeClr>
                </a:solidFill>
                <a:latin typeface="Consolas"/>
                <a:ea typeface="+mn-lt"/>
                <a:cs typeface="+mn-lt"/>
              </a:rPr>
              <a:t>"</a:t>
            </a:r>
          </a:p>
          <a:p>
            <a:pPr marL="0" lvl="1" indent="0" algn="just">
              <a:buNone/>
            </a:pPr>
            <a:endParaRPr lang="en-US" dirty="0">
              <a:solidFill>
                <a:schemeClr val="bg2">
                  <a:lumMod val="50000"/>
                </a:schemeClr>
              </a:solidFill>
              <a:latin typeface="Consolas"/>
              <a:ea typeface="+mn-lt"/>
              <a:cs typeface="+mn-lt"/>
            </a:endParaRPr>
          </a:p>
          <a:p>
            <a:pPr lvl="1" algn="just"/>
            <a:r>
              <a:rPr lang="en-US" dirty="0"/>
              <a:t>To output the strings escaping the objects, use “</a:t>
            </a:r>
            <a:r>
              <a:rPr lang="en-US" b="1" dirty="0"/>
              <a:t>base::cat()</a:t>
            </a:r>
            <a:r>
              <a:rPr lang="en-US" dirty="0"/>
              <a:t>” function to concatenate and print them.</a:t>
            </a:r>
            <a:endParaRPr lang="en-US" sz="1400" dirty="0">
              <a:solidFill>
                <a:schemeClr val="bg2">
                  <a:lumMod val="50000"/>
                </a:schemeClr>
              </a:solidFill>
              <a:latin typeface="Consolas"/>
              <a:ea typeface="+mn-lt"/>
              <a:cs typeface="+mn-lt"/>
            </a:endParaRPr>
          </a:p>
          <a:p>
            <a:pPr marL="0" lvl="1" indent="0" algn="just">
              <a:lnSpc>
                <a:spcPct val="100000"/>
              </a:lnSpc>
              <a:buNone/>
            </a:pPr>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Strings and base::cat()</a:t>
            </a:r>
          </a:p>
          <a:p>
            <a:endParaRPr lang="en-US" dirty="0"/>
          </a:p>
        </p:txBody>
      </p:sp>
    </p:spTree>
    <p:extLst>
      <p:ext uri="{BB962C8B-B14F-4D97-AF65-F5344CB8AC3E}">
        <p14:creationId xmlns:p14="http://schemas.microsoft.com/office/powerpoint/2010/main" val="995723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marL="0" lvl="1" indent="0" algn="just">
              <a:buNone/>
            </a:pPr>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base::cat()</a:t>
            </a:r>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3755187" y="4383936"/>
            <a:ext cx="1633626" cy="276999"/>
          </a:xfrm>
          <a:prstGeom prst="rect">
            <a:avLst/>
          </a:prstGeom>
          <a:noFill/>
        </p:spPr>
        <p:txBody>
          <a:bodyPr wrap="square">
            <a:spAutoFit/>
          </a:bodyPr>
          <a:lstStyle/>
          <a:p>
            <a:r>
              <a:rPr lang="en-US" sz="1200" dirty="0"/>
              <a:t>Examples of escapes</a:t>
            </a:r>
          </a:p>
        </p:txBody>
      </p:sp>
      <p:pic>
        <p:nvPicPr>
          <p:cNvPr id="9" name="Picture 8">
            <a:extLst>
              <a:ext uri="{FF2B5EF4-FFF2-40B4-BE49-F238E27FC236}">
                <a16:creationId xmlns:a16="http://schemas.microsoft.com/office/drawing/2014/main" id="{D7D3A4D1-EF7D-1703-1A17-FE79F3DDBB9F}"/>
              </a:ext>
            </a:extLst>
          </p:cNvPr>
          <p:cNvPicPr>
            <a:picLocks noChangeAspect="1"/>
          </p:cNvPicPr>
          <p:nvPr/>
        </p:nvPicPr>
        <p:blipFill>
          <a:blip r:embed="rId2"/>
          <a:stretch>
            <a:fillRect/>
          </a:stretch>
        </p:blipFill>
        <p:spPr>
          <a:xfrm>
            <a:off x="1994758" y="1140232"/>
            <a:ext cx="5154483" cy="3103444"/>
          </a:xfrm>
          <a:prstGeom prst="rect">
            <a:avLst/>
          </a:prstGeom>
        </p:spPr>
      </p:pic>
    </p:spTree>
    <p:extLst>
      <p:ext uri="{BB962C8B-B14F-4D97-AF65-F5344CB8AC3E}">
        <p14:creationId xmlns:p14="http://schemas.microsoft.com/office/powerpoint/2010/main" val="2298480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a:t>
            </a:r>
            <a:r>
              <a:rPr lang="en-US" dirty="0" err="1"/>
              <a:t>stringr</a:t>
            </a:r>
            <a:r>
              <a:rPr lang="en-US" dirty="0"/>
              <a:t>} package provides a cohesive set of functions designed to make working with strings as easy as possible;</a:t>
            </a:r>
          </a:p>
          <a:p>
            <a:pPr lvl="1" algn="just"/>
            <a:endParaRPr lang="en-US" dirty="0"/>
          </a:p>
          <a:p>
            <a:pPr lvl="1" algn="just"/>
            <a:r>
              <a:rPr lang="en-US" dirty="0"/>
              <a:t>Most of its function’s names start with “</a:t>
            </a:r>
            <a:r>
              <a:rPr lang="en-US" b="1" dirty="0" err="1"/>
              <a:t>stringr</a:t>
            </a:r>
            <a:r>
              <a:rPr lang="en-US" b="1" dirty="0"/>
              <a:t>::str_</a:t>
            </a:r>
            <a:r>
              <a:rPr lang="en-US" dirty="0"/>
              <a:t>”</a:t>
            </a:r>
          </a:p>
          <a:p>
            <a:pPr lvl="1" algn="just"/>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stringr</a:t>
            </a:r>
            <a:r>
              <a:rPr lang="en-US" dirty="0"/>
              <a:t>::str_</a:t>
            </a:r>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2723153" y="4383936"/>
            <a:ext cx="3697692" cy="276999"/>
          </a:xfrm>
          <a:prstGeom prst="rect">
            <a:avLst/>
          </a:prstGeom>
          <a:noFill/>
        </p:spPr>
        <p:txBody>
          <a:bodyPr wrap="square">
            <a:spAutoFit/>
          </a:bodyPr>
          <a:lstStyle/>
          <a:p>
            <a:r>
              <a:rPr lang="en-US" sz="1200" dirty="0"/>
              <a:t>Examples of {</a:t>
            </a:r>
            <a:r>
              <a:rPr lang="en-US" sz="1200" dirty="0" err="1"/>
              <a:t>stringr</a:t>
            </a:r>
            <a:r>
              <a:rPr lang="en-US" sz="1200" dirty="0"/>
              <a:t>} functions that starts with “str_”</a:t>
            </a:r>
          </a:p>
        </p:txBody>
      </p:sp>
      <p:pic>
        <p:nvPicPr>
          <p:cNvPr id="8" name="Picture 7">
            <a:extLst>
              <a:ext uri="{FF2B5EF4-FFF2-40B4-BE49-F238E27FC236}">
                <a16:creationId xmlns:a16="http://schemas.microsoft.com/office/drawing/2014/main" id="{00823766-C68C-2E22-6F74-748BB13EACB7}"/>
              </a:ext>
            </a:extLst>
          </p:cNvPr>
          <p:cNvPicPr>
            <a:picLocks noChangeAspect="1"/>
          </p:cNvPicPr>
          <p:nvPr/>
        </p:nvPicPr>
        <p:blipFill>
          <a:blip r:embed="rId2"/>
          <a:stretch>
            <a:fillRect/>
          </a:stretch>
        </p:blipFill>
        <p:spPr>
          <a:xfrm>
            <a:off x="1538052" y="2346047"/>
            <a:ext cx="6067894" cy="1892737"/>
          </a:xfrm>
          <a:prstGeom prst="rect">
            <a:avLst/>
          </a:prstGeom>
        </p:spPr>
      </p:pic>
    </p:spTree>
    <p:extLst>
      <p:ext uri="{BB962C8B-B14F-4D97-AF65-F5344CB8AC3E}">
        <p14:creationId xmlns:p14="http://schemas.microsoft.com/office/powerpoint/2010/main" val="179875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It is valuable to mention that {</a:t>
            </a:r>
            <a:r>
              <a:rPr lang="en-US" dirty="0" err="1"/>
              <a:t>stringr</a:t>
            </a:r>
            <a:r>
              <a:rPr lang="en-US" dirty="0"/>
              <a:t>} functions obey {</a:t>
            </a:r>
            <a:r>
              <a:rPr lang="en-US" dirty="0" err="1"/>
              <a:t>tidyverse</a:t>
            </a:r>
            <a:r>
              <a:rPr lang="en-US" dirty="0"/>
              <a:t>} rules for recycling and propagating missing values;</a:t>
            </a:r>
          </a:p>
          <a:p>
            <a:pPr lvl="1" algn="just"/>
            <a:endParaRPr lang="en-US" dirty="0"/>
          </a:p>
          <a:p>
            <a:pPr lvl="1" algn="just"/>
            <a:r>
              <a:rPr lang="en-US" dirty="0"/>
              <a:t>“</a:t>
            </a:r>
            <a:r>
              <a:rPr lang="en-US" b="1" dirty="0" err="1"/>
              <a:t>stringr</a:t>
            </a:r>
            <a:r>
              <a:rPr lang="en-US" b="1" dirty="0"/>
              <a:t>::</a:t>
            </a:r>
            <a:r>
              <a:rPr lang="en-US" b="1" dirty="0" err="1"/>
              <a:t>str_view</a:t>
            </a:r>
            <a:r>
              <a:rPr lang="en-US" b="1" dirty="0"/>
              <a:t>()</a:t>
            </a:r>
            <a:r>
              <a:rPr lang="en-US" dirty="0"/>
              <a:t>” is used to print the underlying representation of a string and to see how a pattern matches. It plays the same role as “</a:t>
            </a:r>
            <a:r>
              <a:rPr lang="en-US" b="1" dirty="0"/>
              <a:t>base::cat()</a:t>
            </a:r>
            <a:r>
              <a:rPr lang="en-US" dirty="0"/>
              <a:t>”:</a:t>
            </a:r>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stringr</a:t>
            </a:r>
            <a:r>
              <a:rPr lang="en-US" dirty="0"/>
              <a:t>::</a:t>
            </a:r>
            <a:r>
              <a:rPr lang="en-US" dirty="0" err="1"/>
              <a:t>str_view</a:t>
            </a:r>
            <a:r>
              <a:rPr lang="en-US" dirty="0"/>
              <a:t>()</a:t>
            </a:r>
          </a:p>
          <a:p>
            <a:endParaRPr lang="en-US" dirty="0"/>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2405546" y="4383936"/>
            <a:ext cx="4332902" cy="276999"/>
          </a:xfrm>
          <a:prstGeom prst="rect">
            <a:avLst/>
          </a:prstGeom>
          <a:noFill/>
        </p:spPr>
        <p:txBody>
          <a:bodyPr wrap="square">
            <a:spAutoFit/>
          </a:bodyPr>
          <a:lstStyle/>
          <a:p>
            <a:r>
              <a:rPr lang="en-US" sz="1200" dirty="0"/>
              <a:t>Viewing strings and exposing the NA propagation in {</a:t>
            </a:r>
            <a:r>
              <a:rPr lang="en-US" sz="1200" dirty="0" err="1"/>
              <a:t>stringr</a:t>
            </a:r>
            <a:r>
              <a:rPr lang="en-US" sz="1200" dirty="0"/>
              <a:t>}</a:t>
            </a:r>
          </a:p>
        </p:txBody>
      </p:sp>
      <p:pic>
        <p:nvPicPr>
          <p:cNvPr id="8" name="Picture 7">
            <a:extLst>
              <a:ext uri="{FF2B5EF4-FFF2-40B4-BE49-F238E27FC236}">
                <a16:creationId xmlns:a16="http://schemas.microsoft.com/office/drawing/2014/main" id="{F713F94A-ED4A-9279-F5C4-9E5881B020AC}"/>
              </a:ext>
            </a:extLst>
          </p:cNvPr>
          <p:cNvPicPr>
            <a:picLocks noChangeAspect="1"/>
          </p:cNvPicPr>
          <p:nvPr/>
        </p:nvPicPr>
        <p:blipFill>
          <a:blip r:embed="rId2"/>
          <a:stretch>
            <a:fillRect/>
          </a:stretch>
        </p:blipFill>
        <p:spPr>
          <a:xfrm>
            <a:off x="1685519" y="2558924"/>
            <a:ext cx="5772956" cy="1695687"/>
          </a:xfrm>
          <a:prstGeom prst="rect">
            <a:avLst/>
          </a:prstGeom>
        </p:spPr>
      </p:pic>
    </p:spTree>
    <p:extLst>
      <p:ext uri="{BB962C8B-B14F-4D97-AF65-F5344CB8AC3E}">
        <p14:creationId xmlns:p14="http://schemas.microsoft.com/office/powerpoint/2010/main" val="3356167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a:t>
            </a:r>
            <a:r>
              <a:rPr lang="en-US" b="1" dirty="0" err="1"/>
              <a:t>stringr</a:t>
            </a:r>
            <a:r>
              <a:rPr lang="en-US" b="1" dirty="0"/>
              <a:t>::</a:t>
            </a:r>
            <a:r>
              <a:rPr lang="en-US" b="1" dirty="0" err="1"/>
              <a:t>str_length</a:t>
            </a:r>
            <a:r>
              <a:rPr lang="en-US" b="1" dirty="0"/>
              <a:t>()</a:t>
            </a:r>
            <a:r>
              <a:rPr lang="en-US" dirty="0"/>
              <a:t>” returns the number of codepoints/individual elements in a string;</a:t>
            </a:r>
          </a:p>
          <a:p>
            <a:pPr lvl="1" algn="just"/>
            <a:endParaRPr lang="en-US" dirty="0"/>
          </a:p>
          <a:p>
            <a:pPr lvl="1" algn="just"/>
            <a:r>
              <a:rPr lang="en-US" dirty="0"/>
              <a:t>“</a:t>
            </a:r>
            <a:r>
              <a:rPr lang="en-US" b="1" dirty="0" err="1"/>
              <a:t>stringr</a:t>
            </a:r>
            <a:r>
              <a:rPr lang="en-US" b="1" dirty="0"/>
              <a:t>::</a:t>
            </a:r>
            <a:r>
              <a:rPr lang="en-US" b="1" dirty="0" err="1"/>
              <a:t>str_sub</a:t>
            </a:r>
            <a:r>
              <a:rPr lang="en-US" b="1" dirty="0"/>
              <a:t>()</a:t>
            </a:r>
            <a:r>
              <a:rPr lang="en-US" dirty="0"/>
              <a:t>” extracts or replaces the elements at a single position in each string. Its main arguments are:</a:t>
            </a:r>
          </a:p>
          <a:p>
            <a:pPr lvl="2" algn="just"/>
            <a:r>
              <a:rPr lang="en-US" dirty="0"/>
              <a:t>“</a:t>
            </a:r>
            <a:r>
              <a:rPr lang="en-US" b="1" dirty="0"/>
              <a:t>start, end</a:t>
            </a:r>
            <a:r>
              <a:rPr lang="en-US" dirty="0"/>
              <a:t>”: a pair of integer vectors defining the range of characters to extract (inclusive):</a:t>
            </a:r>
          </a:p>
          <a:p>
            <a:pPr lvl="1" algn="just"/>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stringr</a:t>
            </a:r>
            <a:r>
              <a:rPr lang="en-US" dirty="0"/>
              <a:t>::</a:t>
            </a:r>
            <a:r>
              <a:rPr lang="en-US" dirty="0" err="1"/>
              <a:t>str_length</a:t>
            </a:r>
            <a:r>
              <a:rPr lang="en-US" dirty="0"/>
              <a:t>() and </a:t>
            </a:r>
            <a:r>
              <a:rPr lang="en-US" dirty="0" err="1"/>
              <a:t>stringr</a:t>
            </a:r>
            <a:r>
              <a:rPr lang="en-US" dirty="0"/>
              <a:t>::</a:t>
            </a:r>
            <a:r>
              <a:rPr lang="en-US" dirty="0" err="1"/>
              <a:t>str_sub</a:t>
            </a:r>
            <a:r>
              <a:rPr lang="en-US" dirty="0"/>
              <a:t>()</a:t>
            </a:r>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3232993" y="4383936"/>
            <a:ext cx="2678014" cy="276999"/>
          </a:xfrm>
          <a:prstGeom prst="rect">
            <a:avLst/>
          </a:prstGeom>
          <a:noFill/>
        </p:spPr>
        <p:txBody>
          <a:bodyPr wrap="square">
            <a:spAutoFit/>
          </a:bodyPr>
          <a:lstStyle/>
          <a:p>
            <a:r>
              <a:rPr lang="en-US" sz="1200" dirty="0"/>
              <a:t>Character processing using {</a:t>
            </a:r>
            <a:r>
              <a:rPr lang="en-US" sz="1200" dirty="0" err="1"/>
              <a:t>stringr</a:t>
            </a:r>
            <a:r>
              <a:rPr lang="en-US" sz="1200" dirty="0"/>
              <a:t>}</a:t>
            </a:r>
          </a:p>
        </p:txBody>
      </p:sp>
      <p:pic>
        <p:nvPicPr>
          <p:cNvPr id="8" name="Picture 7">
            <a:extLst>
              <a:ext uri="{FF2B5EF4-FFF2-40B4-BE49-F238E27FC236}">
                <a16:creationId xmlns:a16="http://schemas.microsoft.com/office/drawing/2014/main" id="{E881BB92-AC0D-BA60-8759-3924B5C62495}"/>
              </a:ext>
            </a:extLst>
          </p:cNvPr>
          <p:cNvPicPr>
            <a:picLocks noChangeAspect="1"/>
          </p:cNvPicPr>
          <p:nvPr/>
        </p:nvPicPr>
        <p:blipFill rotWithShape="1">
          <a:blip r:embed="rId2"/>
          <a:srcRect t="2284" b="-1"/>
          <a:stretch/>
        </p:blipFill>
        <p:spPr>
          <a:xfrm>
            <a:off x="1287096" y="2692800"/>
            <a:ext cx="6569808" cy="1545985"/>
          </a:xfrm>
          <a:prstGeom prst="rect">
            <a:avLst/>
          </a:prstGeom>
        </p:spPr>
      </p:pic>
    </p:spTree>
    <p:extLst>
      <p:ext uri="{BB962C8B-B14F-4D97-AF65-F5344CB8AC3E}">
        <p14:creationId xmlns:p14="http://schemas.microsoft.com/office/powerpoint/2010/main" val="1826951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3B24A-0D74-EE4D-A6A3-9C147D880943}"/>
              </a:ext>
            </a:extLst>
          </p:cNvPr>
          <p:cNvSpPr>
            <a:spLocks noGrp="1"/>
          </p:cNvSpPr>
          <p:nvPr>
            <p:ph type="ctrTitle"/>
          </p:nvPr>
        </p:nvSpPr>
        <p:spPr/>
        <p:txBody>
          <a:bodyPr/>
          <a:lstStyle/>
          <a:p>
            <a:r>
              <a:rPr lang="en-US" dirty="0"/>
              <a:t>         </a:t>
            </a:r>
            <a:r>
              <a:rPr lang="en-US" dirty="0" err="1"/>
              <a:t>eminders</a:t>
            </a:r>
            <a:endParaRPr lang="en-US" dirty="0"/>
          </a:p>
        </p:txBody>
      </p:sp>
      <p:sp>
        <p:nvSpPr>
          <p:cNvPr id="3" name="Subtitle 2">
            <a:extLst>
              <a:ext uri="{FF2B5EF4-FFF2-40B4-BE49-F238E27FC236}">
                <a16:creationId xmlns:a16="http://schemas.microsoft.com/office/drawing/2014/main" id="{905CBDDF-E897-D540-9507-7624C20E3488}"/>
              </a:ext>
            </a:extLst>
          </p:cNvPr>
          <p:cNvSpPr>
            <a:spLocks noGrp="1"/>
          </p:cNvSpPr>
          <p:nvPr>
            <p:ph type="subTitle" idx="1"/>
          </p:nvPr>
        </p:nvSpPr>
        <p:spPr/>
        <p:txBody>
          <a:bodyPr/>
          <a:lstStyle/>
          <a:p>
            <a:r>
              <a:rPr lang="en-US" dirty="0"/>
              <a:t>Use official NextGen Tools™ channels!</a:t>
            </a:r>
          </a:p>
        </p:txBody>
      </p:sp>
      <p:pic>
        <p:nvPicPr>
          <p:cNvPr id="2050" name="Picture 2" descr="R Programming Language icon PNG and SVG Vector Free Download">
            <a:extLst>
              <a:ext uri="{FF2B5EF4-FFF2-40B4-BE49-F238E27FC236}">
                <a16:creationId xmlns:a16="http://schemas.microsoft.com/office/drawing/2014/main" id="{3BACD007-C7E5-31AA-F766-D052842C81B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032527"/>
            <a:ext cx="706819" cy="539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318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a:t>
            </a:r>
            <a:r>
              <a:rPr lang="en-US" b="1" dirty="0" err="1"/>
              <a:t>stringr</a:t>
            </a:r>
            <a:r>
              <a:rPr lang="en-US" b="1" dirty="0"/>
              <a:t>::</a:t>
            </a:r>
            <a:r>
              <a:rPr lang="en-US" b="1" dirty="0" err="1"/>
              <a:t>str_pad</a:t>
            </a:r>
            <a:r>
              <a:rPr lang="en-US" b="1" dirty="0"/>
              <a:t>()</a:t>
            </a:r>
            <a:r>
              <a:rPr lang="en-US" dirty="0"/>
              <a:t>” pads a string to a fixed length by adding extra characters on the left, right, or both sides. Its main arguments are:</a:t>
            </a:r>
          </a:p>
          <a:p>
            <a:pPr lvl="2" algn="just"/>
            <a:r>
              <a:rPr lang="en-US" dirty="0"/>
              <a:t>“</a:t>
            </a:r>
            <a:r>
              <a:rPr lang="en-US" b="1" dirty="0"/>
              <a:t>width</a:t>
            </a:r>
            <a:r>
              <a:rPr lang="en-US" dirty="0"/>
              <a:t>”: minimum width of padded strings;</a:t>
            </a:r>
          </a:p>
          <a:p>
            <a:pPr lvl="2" algn="just"/>
            <a:r>
              <a:rPr lang="en-US" dirty="0"/>
              <a:t>“</a:t>
            </a:r>
            <a:r>
              <a:rPr lang="en-US" b="1" dirty="0"/>
              <a:t>side</a:t>
            </a:r>
            <a:r>
              <a:rPr lang="en-US" dirty="0"/>
              <a:t>”: side on which padding character is added (left, right, or both);</a:t>
            </a:r>
          </a:p>
          <a:p>
            <a:pPr lvl="2" algn="just"/>
            <a:r>
              <a:rPr lang="en-US" dirty="0"/>
              <a:t>“</a:t>
            </a:r>
            <a:r>
              <a:rPr lang="en-US" b="1" dirty="0"/>
              <a:t>pad</a:t>
            </a:r>
            <a:r>
              <a:rPr lang="en-US" dirty="0"/>
              <a:t>”: single padding character (default is a space).</a:t>
            </a:r>
          </a:p>
          <a:p>
            <a:pPr lvl="1" algn="just"/>
            <a:endParaRPr lang="en-US" dirty="0"/>
          </a:p>
          <a:p>
            <a:pPr lvl="1" algn="just"/>
            <a:r>
              <a:rPr lang="en-US" dirty="0"/>
              <a:t>“</a:t>
            </a:r>
            <a:r>
              <a:rPr lang="en-US" b="1" dirty="0" err="1"/>
              <a:t>stringr</a:t>
            </a:r>
            <a:r>
              <a:rPr lang="en-US" b="1" dirty="0"/>
              <a:t>::</a:t>
            </a:r>
            <a:r>
              <a:rPr lang="en-US" b="1" dirty="0" err="1"/>
              <a:t>str_trim</a:t>
            </a:r>
            <a:r>
              <a:rPr lang="en-US" b="1" dirty="0"/>
              <a:t>()</a:t>
            </a:r>
            <a:r>
              <a:rPr lang="en-US" dirty="0"/>
              <a:t>” removes leading and trailing whitespace. Its main arguments are:</a:t>
            </a:r>
          </a:p>
          <a:p>
            <a:pPr lvl="2" algn="just"/>
            <a:r>
              <a:rPr lang="en-US" dirty="0"/>
              <a:t>“</a:t>
            </a:r>
            <a:r>
              <a:rPr lang="en-US" b="1" dirty="0"/>
              <a:t>side</a:t>
            </a:r>
            <a:r>
              <a:rPr lang="en-US" dirty="0"/>
              <a:t>”: side on which to remove whitespace (left, right, or both):</a:t>
            </a:r>
          </a:p>
          <a:p>
            <a:pPr lvl="1" algn="just"/>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stringr</a:t>
            </a:r>
            <a:r>
              <a:rPr lang="en-US" dirty="0"/>
              <a:t>::</a:t>
            </a:r>
            <a:r>
              <a:rPr lang="en-US" dirty="0" err="1"/>
              <a:t>str_pad</a:t>
            </a:r>
            <a:r>
              <a:rPr lang="en-US" dirty="0"/>
              <a:t>() and </a:t>
            </a:r>
            <a:r>
              <a:rPr lang="en-US" dirty="0" err="1"/>
              <a:t>stringr</a:t>
            </a:r>
            <a:r>
              <a:rPr lang="en-US" dirty="0"/>
              <a:t>::</a:t>
            </a:r>
            <a:r>
              <a:rPr lang="en-US" dirty="0" err="1"/>
              <a:t>str_trim</a:t>
            </a:r>
            <a:r>
              <a:rPr lang="en-US" dirty="0"/>
              <a:t>()</a:t>
            </a:r>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3299497" y="4383936"/>
            <a:ext cx="2545004" cy="276999"/>
          </a:xfrm>
          <a:prstGeom prst="rect">
            <a:avLst/>
          </a:prstGeom>
          <a:noFill/>
        </p:spPr>
        <p:txBody>
          <a:bodyPr wrap="square">
            <a:spAutoFit/>
          </a:bodyPr>
          <a:lstStyle/>
          <a:p>
            <a:r>
              <a:rPr lang="en-US" sz="1200" dirty="0"/>
              <a:t>Dealing with spaces using {</a:t>
            </a:r>
            <a:r>
              <a:rPr lang="en-US" sz="1200" dirty="0" err="1"/>
              <a:t>stringr</a:t>
            </a:r>
            <a:r>
              <a:rPr lang="en-US" sz="1200" dirty="0"/>
              <a:t>}</a:t>
            </a:r>
          </a:p>
        </p:txBody>
      </p:sp>
      <p:pic>
        <p:nvPicPr>
          <p:cNvPr id="10" name="Picture 9">
            <a:extLst>
              <a:ext uri="{FF2B5EF4-FFF2-40B4-BE49-F238E27FC236}">
                <a16:creationId xmlns:a16="http://schemas.microsoft.com/office/drawing/2014/main" id="{AB076CEF-C1EF-A4C2-87A8-E4569638A3A4}"/>
              </a:ext>
            </a:extLst>
          </p:cNvPr>
          <p:cNvPicPr>
            <a:picLocks noChangeAspect="1"/>
          </p:cNvPicPr>
          <p:nvPr/>
        </p:nvPicPr>
        <p:blipFill>
          <a:blip r:embed="rId2"/>
          <a:stretch>
            <a:fillRect/>
          </a:stretch>
        </p:blipFill>
        <p:spPr>
          <a:xfrm>
            <a:off x="3004918" y="3000362"/>
            <a:ext cx="3134162" cy="1238423"/>
          </a:xfrm>
          <a:prstGeom prst="rect">
            <a:avLst/>
          </a:prstGeom>
        </p:spPr>
      </p:pic>
    </p:spTree>
    <p:extLst>
      <p:ext uri="{BB962C8B-B14F-4D97-AF65-F5344CB8AC3E}">
        <p14:creationId xmlns:p14="http://schemas.microsoft.com/office/powerpoint/2010/main" val="3001573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a:t>
            </a:r>
            <a:r>
              <a:rPr lang="en-US" b="1" dirty="0" err="1"/>
              <a:t>stringr</a:t>
            </a:r>
            <a:r>
              <a:rPr lang="en-US" b="1" dirty="0"/>
              <a:t>::</a:t>
            </a:r>
            <a:r>
              <a:rPr lang="en-US" b="1" dirty="0" err="1"/>
              <a:t>str_to_xxx</a:t>
            </a:r>
            <a:r>
              <a:rPr lang="en-US" b="1" dirty="0"/>
              <a:t>()</a:t>
            </a:r>
            <a:r>
              <a:rPr lang="en-US" dirty="0"/>
              <a:t>” </a:t>
            </a:r>
            <a:r>
              <a:rPr lang="en-US" dirty="0">
                <a:ea typeface="+mn-lt"/>
                <a:cs typeface="+mn-lt"/>
              </a:rPr>
              <a:t>c</a:t>
            </a:r>
            <a:r>
              <a:rPr lang="en-US" sz="1400" dirty="0">
                <a:ea typeface="+mn-lt"/>
                <a:cs typeface="+mn-lt"/>
              </a:rPr>
              <a:t>onvert string to upper case, lower case, title case, or sentence case:</a:t>
            </a:r>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stringr</a:t>
            </a:r>
            <a:r>
              <a:rPr lang="en-US" dirty="0"/>
              <a:t>::</a:t>
            </a:r>
            <a:r>
              <a:rPr lang="en-US" dirty="0" err="1"/>
              <a:t>str_to</a:t>
            </a:r>
            <a:r>
              <a:rPr lang="en-US" dirty="0"/>
              <a:t>_: c(upper(), lower(), title(), sentence())</a:t>
            </a:r>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3471344" y="4383936"/>
            <a:ext cx="2201303" cy="276999"/>
          </a:xfrm>
          <a:prstGeom prst="rect">
            <a:avLst/>
          </a:prstGeom>
          <a:noFill/>
        </p:spPr>
        <p:txBody>
          <a:bodyPr wrap="square">
            <a:spAutoFit/>
          </a:bodyPr>
          <a:lstStyle/>
          <a:p>
            <a:r>
              <a:rPr lang="en-US" sz="1200" dirty="0"/>
              <a:t>Case changing using {</a:t>
            </a:r>
            <a:r>
              <a:rPr lang="en-US" sz="1200" dirty="0" err="1"/>
              <a:t>stringr</a:t>
            </a:r>
            <a:r>
              <a:rPr lang="en-US" sz="1200" dirty="0"/>
              <a:t>}</a:t>
            </a:r>
          </a:p>
        </p:txBody>
      </p:sp>
      <p:pic>
        <p:nvPicPr>
          <p:cNvPr id="10" name="Picture 9">
            <a:extLst>
              <a:ext uri="{FF2B5EF4-FFF2-40B4-BE49-F238E27FC236}">
                <a16:creationId xmlns:a16="http://schemas.microsoft.com/office/drawing/2014/main" id="{DC59B868-C015-18BE-E00A-CB0E20CC00A1}"/>
              </a:ext>
            </a:extLst>
          </p:cNvPr>
          <p:cNvPicPr>
            <a:picLocks noChangeAspect="1"/>
          </p:cNvPicPr>
          <p:nvPr/>
        </p:nvPicPr>
        <p:blipFill>
          <a:blip r:embed="rId2"/>
          <a:stretch>
            <a:fillRect/>
          </a:stretch>
        </p:blipFill>
        <p:spPr>
          <a:xfrm>
            <a:off x="2598111" y="2342816"/>
            <a:ext cx="3947771" cy="1895969"/>
          </a:xfrm>
          <a:prstGeom prst="rect">
            <a:avLst/>
          </a:prstGeom>
        </p:spPr>
      </p:pic>
    </p:spTree>
    <p:extLst>
      <p:ext uri="{BB962C8B-B14F-4D97-AF65-F5344CB8AC3E}">
        <p14:creationId xmlns:p14="http://schemas.microsoft.com/office/powerpoint/2010/main" val="3802828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a:t>
            </a:r>
            <a:r>
              <a:rPr lang="en-US" b="1" dirty="0" err="1"/>
              <a:t>stringr</a:t>
            </a:r>
            <a:r>
              <a:rPr lang="en-US" b="1" dirty="0"/>
              <a:t>::</a:t>
            </a:r>
            <a:r>
              <a:rPr lang="en-US" b="1" dirty="0" err="1"/>
              <a:t>str_detect</a:t>
            </a:r>
            <a:r>
              <a:rPr lang="en-US" b="1" dirty="0"/>
              <a:t>()</a:t>
            </a:r>
            <a:r>
              <a:rPr lang="en-US" dirty="0"/>
              <a:t>” </a:t>
            </a:r>
            <a:r>
              <a:rPr lang="en-US" sz="1400" dirty="0">
                <a:solidFill>
                  <a:srgbClr val="000000"/>
                </a:solidFill>
                <a:ea typeface="+mn-lt"/>
                <a:cs typeface="+mn-lt"/>
              </a:rPr>
              <a:t>detects the presence or absence of a pattern and returns a logical vector (TRUE or FALSE).</a:t>
            </a:r>
            <a:r>
              <a:rPr lang="en-US" dirty="0"/>
              <a:t> Its main arguments are:</a:t>
            </a:r>
          </a:p>
          <a:p>
            <a:pPr lvl="2" algn="just"/>
            <a:r>
              <a:rPr lang="en-US" dirty="0"/>
              <a:t>“</a:t>
            </a:r>
            <a:r>
              <a:rPr lang="en-US" b="1" dirty="0"/>
              <a:t>pattern</a:t>
            </a:r>
            <a:r>
              <a:rPr lang="en-US" dirty="0"/>
              <a:t>”: the pattern to look for;</a:t>
            </a:r>
          </a:p>
          <a:p>
            <a:pPr lvl="2" algn="just"/>
            <a:r>
              <a:rPr lang="en-US" dirty="0"/>
              <a:t>“</a:t>
            </a:r>
            <a:r>
              <a:rPr lang="en-US" b="1" dirty="0"/>
              <a:t>negate</a:t>
            </a:r>
            <a:r>
              <a:rPr lang="en-US" dirty="0"/>
              <a:t>”: if TRUE, inverts the resulting </a:t>
            </a:r>
            <a:r>
              <a:rPr lang="en-US" dirty="0" err="1"/>
              <a:t>boolean</a:t>
            </a:r>
            <a:r>
              <a:rPr lang="en-US" dirty="0"/>
              <a:t> vector.</a:t>
            </a:r>
          </a:p>
          <a:p>
            <a:pPr lvl="2" algn="just"/>
            <a:endParaRPr lang="en-US" dirty="0"/>
          </a:p>
          <a:p>
            <a:pPr lvl="1" algn="just"/>
            <a:r>
              <a:rPr lang="en-US" dirty="0"/>
              <a:t>“</a:t>
            </a:r>
            <a:r>
              <a:rPr lang="en-US" b="1" dirty="0" err="1"/>
              <a:t>stringr</a:t>
            </a:r>
            <a:r>
              <a:rPr lang="en-US" b="1" dirty="0"/>
              <a:t>::</a:t>
            </a:r>
            <a:r>
              <a:rPr lang="en-US" b="1" dirty="0" err="1"/>
              <a:t>str_subset</a:t>
            </a:r>
            <a:r>
              <a:rPr lang="en-US" b="1" dirty="0"/>
              <a:t>()</a:t>
            </a:r>
            <a:r>
              <a:rPr lang="en-US" dirty="0"/>
              <a:t>” </a:t>
            </a:r>
            <a:r>
              <a:rPr lang="en-US" sz="1400" dirty="0">
                <a:solidFill>
                  <a:srgbClr val="000000"/>
                </a:solidFill>
                <a:ea typeface="+mn-lt"/>
                <a:cs typeface="+mn-lt"/>
              </a:rPr>
              <a:t>returns all string elements with at least one match to the pattern.</a:t>
            </a:r>
            <a:r>
              <a:rPr lang="en-US" dirty="0"/>
              <a:t> Its main arguments are “</a:t>
            </a:r>
            <a:r>
              <a:rPr lang="en-US" sz="1200" b="1" dirty="0"/>
              <a:t>pattern</a:t>
            </a:r>
            <a:r>
              <a:rPr lang="en-US" dirty="0"/>
              <a:t>” and “</a:t>
            </a:r>
            <a:r>
              <a:rPr lang="en-US" sz="1200" b="1" dirty="0"/>
              <a:t>negate</a:t>
            </a:r>
            <a:r>
              <a:rPr lang="en-US" dirty="0"/>
              <a:t>”;</a:t>
            </a:r>
          </a:p>
          <a:p>
            <a:pPr lvl="1" algn="just"/>
            <a:endParaRPr lang="en-US" b="1" dirty="0"/>
          </a:p>
          <a:p>
            <a:pPr lvl="1" algn="just"/>
            <a:r>
              <a:rPr lang="en-US" dirty="0"/>
              <a:t>“</a:t>
            </a:r>
            <a:r>
              <a:rPr lang="en-US" b="1" dirty="0" err="1"/>
              <a:t>stringr</a:t>
            </a:r>
            <a:r>
              <a:rPr lang="en-US" b="1" dirty="0"/>
              <a:t>::</a:t>
            </a:r>
            <a:r>
              <a:rPr lang="en-US" b="1" dirty="0" err="1"/>
              <a:t>str_count</a:t>
            </a:r>
            <a:r>
              <a:rPr lang="en-US" b="1" dirty="0"/>
              <a:t>()</a:t>
            </a:r>
            <a:r>
              <a:rPr lang="en-US" dirty="0"/>
              <a:t>” counts the number of times a pattern is found within each element of a string. Its main argument is “</a:t>
            </a:r>
            <a:r>
              <a:rPr lang="en-US" sz="1100" b="1" dirty="0"/>
              <a:t>pattern</a:t>
            </a:r>
            <a:r>
              <a:rPr lang="en-US" dirty="0"/>
              <a:t>”;</a:t>
            </a:r>
          </a:p>
          <a:p>
            <a:pPr lvl="1" algn="just"/>
            <a:endParaRPr lang="en-US" b="1" dirty="0"/>
          </a:p>
          <a:p>
            <a:pPr lvl="1" algn="just"/>
            <a:r>
              <a:rPr lang="en-US" dirty="0"/>
              <a:t>“</a:t>
            </a:r>
            <a:r>
              <a:rPr lang="en-US" b="1" dirty="0" err="1"/>
              <a:t>stringr</a:t>
            </a:r>
            <a:r>
              <a:rPr lang="en-US" b="1" dirty="0"/>
              <a:t>::</a:t>
            </a:r>
            <a:r>
              <a:rPr lang="en-US" b="1" dirty="0" err="1"/>
              <a:t>str_locate</a:t>
            </a:r>
            <a:r>
              <a:rPr lang="en-US" b="1" dirty="0"/>
              <a:t>()</a:t>
            </a:r>
            <a:r>
              <a:rPr lang="en-US" dirty="0"/>
              <a:t>” locates the first position of a pattern and returns a numeric matrix with start and end positions. Its main argument is “</a:t>
            </a:r>
            <a:r>
              <a:rPr lang="en-US" sz="1050" b="1" dirty="0"/>
              <a:t>pattern</a:t>
            </a:r>
            <a:r>
              <a:rPr lang="en-US" dirty="0"/>
              <a:t>”.</a:t>
            </a:r>
          </a:p>
          <a:p>
            <a:pPr lvl="1" algn="just"/>
            <a:endParaRPr lang="en-US" b="1" dirty="0"/>
          </a:p>
          <a:p>
            <a:pPr lvl="1" algn="just"/>
            <a:r>
              <a:rPr lang="en-US" dirty="0"/>
              <a:t>“</a:t>
            </a:r>
            <a:r>
              <a:rPr lang="en-US" b="1" dirty="0" err="1"/>
              <a:t>stringr</a:t>
            </a:r>
            <a:r>
              <a:rPr lang="en-US" b="1" dirty="0"/>
              <a:t>::</a:t>
            </a:r>
            <a:r>
              <a:rPr lang="en-US" b="1" dirty="0" err="1"/>
              <a:t>str_locate_all</a:t>
            </a:r>
            <a:r>
              <a:rPr lang="en-US" b="1" dirty="0"/>
              <a:t>()</a:t>
            </a:r>
            <a:r>
              <a:rPr lang="en-US" dirty="0"/>
              <a:t>” locates each position of a pattern.</a:t>
            </a:r>
            <a:endParaRPr lang="en-US" b="1" dirty="0"/>
          </a:p>
          <a:p>
            <a:pPr lvl="1" algn="just"/>
            <a:endParaRPr lang="en-US" b="1"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stringr</a:t>
            </a:r>
            <a:r>
              <a:rPr lang="en-US" dirty="0"/>
              <a:t>::str_: c(detect(), subset(), count(), locate(), </a:t>
            </a:r>
            <a:r>
              <a:rPr lang="en-US" dirty="0" err="1"/>
              <a:t>locate_all</a:t>
            </a:r>
            <a:r>
              <a:rPr lang="en-US" dirty="0"/>
              <a:t>())</a:t>
            </a:r>
          </a:p>
        </p:txBody>
      </p:sp>
    </p:spTree>
    <p:extLst>
      <p:ext uri="{BB962C8B-B14F-4D97-AF65-F5344CB8AC3E}">
        <p14:creationId xmlns:p14="http://schemas.microsoft.com/office/powerpoint/2010/main" val="3892070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marL="115887" lvl="2" indent="0" algn="just">
              <a:buNone/>
            </a:pPr>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stringr</a:t>
            </a:r>
            <a:r>
              <a:rPr lang="en-US" dirty="0"/>
              <a:t>::str_: c(detect(), subset(), count(), locate(), </a:t>
            </a:r>
            <a:r>
              <a:rPr lang="en-US" dirty="0" err="1"/>
              <a:t>locate_all</a:t>
            </a:r>
            <a:r>
              <a:rPr lang="en-US" dirty="0"/>
              <a:t>())</a:t>
            </a:r>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3308874" y="4383936"/>
            <a:ext cx="2526252" cy="276999"/>
          </a:xfrm>
          <a:prstGeom prst="rect">
            <a:avLst/>
          </a:prstGeom>
          <a:noFill/>
        </p:spPr>
        <p:txBody>
          <a:bodyPr wrap="square">
            <a:spAutoFit/>
          </a:bodyPr>
          <a:lstStyle/>
          <a:p>
            <a:r>
              <a:rPr lang="en-US" sz="1200" dirty="0"/>
              <a:t>Pattern matching using {</a:t>
            </a:r>
            <a:r>
              <a:rPr lang="en-US" sz="1200" dirty="0" err="1"/>
              <a:t>stringr</a:t>
            </a:r>
            <a:r>
              <a:rPr lang="en-US" sz="1200" dirty="0"/>
              <a:t>}</a:t>
            </a:r>
          </a:p>
        </p:txBody>
      </p:sp>
      <p:pic>
        <p:nvPicPr>
          <p:cNvPr id="9" name="Picture 8">
            <a:extLst>
              <a:ext uri="{FF2B5EF4-FFF2-40B4-BE49-F238E27FC236}">
                <a16:creationId xmlns:a16="http://schemas.microsoft.com/office/drawing/2014/main" id="{B7F26A9D-5FC0-EAD1-81C1-09CE54C9D437}"/>
              </a:ext>
            </a:extLst>
          </p:cNvPr>
          <p:cNvPicPr>
            <a:picLocks noChangeAspect="1"/>
          </p:cNvPicPr>
          <p:nvPr/>
        </p:nvPicPr>
        <p:blipFill>
          <a:blip r:embed="rId2"/>
          <a:stretch>
            <a:fillRect/>
          </a:stretch>
        </p:blipFill>
        <p:spPr>
          <a:xfrm>
            <a:off x="2619664" y="1165457"/>
            <a:ext cx="3904672" cy="3082008"/>
          </a:xfrm>
          <a:prstGeom prst="rect">
            <a:avLst/>
          </a:prstGeom>
        </p:spPr>
      </p:pic>
    </p:spTree>
    <p:extLst>
      <p:ext uri="{BB962C8B-B14F-4D97-AF65-F5344CB8AC3E}">
        <p14:creationId xmlns:p14="http://schemas.microsoft.com/office/powerpoint/2010/main" val="1242717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a:t>
            </a:r>
            <a:r>
              <a:rPr lang="en-US" b="1" dirty="0" err="1"/>
              <a:t>stringr</a:t>
            </a:r>
            <a:r>
              <a:rPr lang="en-US" b="1" dirty="0"/>
              <a:t>::</a:t>
            </a:r>
            <a:r>
              <a:rPr lang="en-US" b="1" dirty="0" err="1"/>
              <a:t>str_extract</a:t>
            </a:r>
            <a:r>
              <a:rPr lang="en-US" b="1" dirty="0"/>
              <a:t>()</a:t>
            </a:r>
            <a:r>
              <a:rPr lang="en-US" dirty="0"/>
              <a:t>” </a:t>
            </a:r>
            <a:r>
              <a:rPr lang="en-US" sz="1400" dirty="0">
                <a:solidFill>
                  <a:srgbClr val="000000"/>
                </a:solidFill>
                <a:ea typeface="+mn-lt"/>
                <a:cs typeface="+mn-lt"/>
              </a:rPr>
              <a:t>extracts text corresponding to the first match, returning a character vector. </a:t>
            </a:r>
            <a:r>
              <a:rPr lang="en-US" dirty="0"/>
              <a:t>Its main argument is “</a:t>
            </a:r>
            <a:r>
              <a:rPr lang="en-US" sz="1100" b="1" dirty="0"/>
              <a:t>pattern</a:t>
            </a:r>
            <a:r>
              <a:rPr lang="en-US" dirty="0"/>
              <a:t>”. “</a:t>
            </a:r>
            <a:r>
              <a:rPr lang="en-US" b="1" dirty="0" err="1"/>
              <a:t>stringr</a:t>
            </a:r>
            <a:r>
              <a:rPr lang="en-US" b="1" dirty="0"/>
              <a:t>::</a:t>
            </a:r>
            <a:r>
              <a:rPr lang="en-US" b="1" dirty="0" err="1"/>
              <a:t>str_extract_all</a:t>
            </a:r>
            <a:r>
              <a:rPr lang="en-US" b="1" dirty="0"/>
              <a:t>()</a:t>
            </a:r>
            <a:r>
              <a:rPr lang="en-US" dirty="0"/>
              <a:t>” extracts all matches from each string.</a:t>
            </a:r>
          </a:p>
          <a:p>
            <a:pPr lvl="1" algn="just"/>
            <a:endParaRPr lang="en-US" b="1" dirty="0"/>
          </a:p>
          <a:p>
            <a:pPr lvl="1" algn="just"/>
            <a:r>
              <a:rPr lang="en-US" dirty="0"/>
              <a:t>“</a:t>
            </a:r>
            <a:r>
              <a:rPr lang="en-US" b="1" dirty="0" err="1"/>
              <a:t>stringr</a:t>
            </a:r>
            <a:r>
              <a:rPr lang="en-US" b="1" dirty="0"/>
              <a:t>::</a:t>
            </a:r>
            <a:r>
              <a:rPr lang="en-US" b="1" dirty="0" err="1"/>
              <a:t>str_match</a:t>
            </a:r>
            <a:r>
              <a:rPr lang="en-US" b="1" dirty="0"/>
              <a:t>()</a:t>
            </a:r>
            <a:r>
              <a:rPr lang="en-US" dirty="0"/>
              <a:t>” </a:t>
            </a:r>
            <a:r>
              <a:rPr lang="en-US" sz="1400" dirty="0">
                <a:solidFill>
                  <a:srgbClr val="000000"/>
                </a:solidFill>
                <a:ea typeface="+mn-lt"/>
                <a:cs typeface="+mn-lt"/>
              </a:rPr>
              <a:t>captures groups formed by a pattern for the first match. </a:t>
            </a:r>
            <a:r>
              <a:rPr lang="en-US" dirty="0"/>
              <a:t>Its main argument is “</a:t>
            </a:r>
            <a:r>
              <a:rPr lang="en-US" sz="1100" b="1" dirty="0"/>
              <a:t>pattern</a:t>
            </a:r>
            <a:r>
              <a:rPr lang="en-US" dirty="0"/>
              <a:t>”, which must be a </a:t>
            </a:r>
            <a:r>
              <a:rPr lang="en-US" dirty="0" err="1"/>
              <a:t>RegEx</a:t>
            </a:r>
            <a:r>
              <a:rPr lang="en-US" dirty="0"/>
              <a:t>;</a:t>
            </a:r>
          </a:p>
          <a:p>
            <a:pPr lvl="1" algn="just"/>
            <a:endParaRPr lang="en-US" b="1" dirty="0"/>
          </a:p>
          <a:p>
            <a:pPr lvl="1" algn="just"/>
            <a:r>
              <a:rPr lang="en-US" dirty="0"/>
              <a:t>“</a:t>
            </a:r>
            <a:r>
              <a:rPr lang="en-US" b="1" dirty="0" err="1"/>
              <a:t>stringr</a:t>
            </a:r>
            <a:r>
              <a:rPr lang="en-US" b="1" dirty="0"/>
              <a:t>::</a:t>
            </a:r>
            <a:r>
              <a:rPr lang="en-US" b="1" dirty="0" err="1"/>
              <a:t>str_replace</a:t>
            </a:r>
            <a:r>
              <a:rPr lang="en-US" b="1" dirty="0"/>
              <a:t>()</a:t>
            </a:r>
            <a:r>
              <a:rPr lang="en-US" dirty="0"/>
              <a:t>” replaces the first match. Its main arguments are “</a:t>
            </a:r>
            <a:r>
              <a:rPr lang="en-US" sz="1050" b="1" dirty="0"/>
              <a:t>pattern</a:t>
            </a:r>
            <a:r>
              <a:rPr lang="en-US" dirty="0"/>
              <a:t>” and:</a:t>
            </a:r>
          </a:p>
          <a:p>
            <a:pPr lvl="2" algn="just"/>
            <a:r>
              <a:rPr lang="en-US" dirty="0"/>
              <a:t>“</a:t>
            </a:r>
            <a:r>
              <a:rPr lang="en-US" b="1" dirty="0"/>
              <a:t>replacement</a:t>
            </a:r>
            <a:r>
              <a:rPr lang="en-US" dirty="0"/>
              <a:t>”: the replacement value, usually a single string;</a:t>
            </a:r>
          </a:p>
          <a:p>
            <a:pPr lvl="1" algn="just"/>
            <a:endParaRPr lang="en-US" b="1" dirty="0"/>
          </a:p>
          <a:p>
            <a:pPr lvl="1" algn="just"/>
            <a:r>
              <a:rPr lang="en-US" dirty="0"/>
              <a:t>“</a:t>
            </a:r>
            <a:r>
              <a:rPr lang="en-US" b="1" dirty="0" err="1"/>
              <a:t>stringr</a:t>
            </a:r>
            <a:r>
              <a:rPr lang="en-US" b="1" dirty="0"/>
              <a:t>::</a:t>
            </a:r>
            <a:r>
              <a:rPr lang="en-US" b="1" dirty="0" err="1"/>
              <a:t>str_replace_all</a:t>
            </a:r>
            <a:r>
              <a:rPr lang="en-US" b="1" dirty="0"/>
              <a:t>()</a:t>
            </a:r>
            <a:r>
              <a:rPr lang="en-US" dirty="0"/>
              <a:t>” replaces all matches;</a:t>
            </a:r>
          </a:p>
          <a:p>
            <a:pPr lvl="1" algn="just"/>
            <a:endParaRPr lang="en-US" b="1" dirty="0"/>
          </a:p>
          <a:p>
            <a:pPr lvl="1" algn="just"/>
            <a:r>
              <a:rPr lang="en-US" dirty="0"/>
              <a:t>“</a:t>
            </a:r>
            <a:r>
              <a:rPr lang="en-US" b="1" dirty="0" err="1"/>
              <a:t>stringr</a:t>
            </a:r>
            <a:r>
              <a:rPr lang="en-US" b="1" dirty="0"/>
              <a:t>::</a:t>
            </a:r>
            <a:r>
              <a:rPr lang="en-US" b="1" dirty="0" err="1"/>
              <a:t>str_remove</a:t>
            </a:r>
            <a:r>
              <a:rPr lang="en-US" b="1" dirty="0"/>
              <a:t>()</a:t>
            </a:r>
            <a:r>
              <a:rPr lang="en-US" dirty="0"/>
              <a:t>” </a:t>
            </a:r>
            <a:r>
              <a:rPr lang="en-US" sz="1400" dirty="0">
                <a:solidFill>
                  <a:srgbClr val="000000"/>
                </a:solidFill>
                <a:ea typeface="+mn-lt"/>
                <a:cs typeface="+mn-lt"/>
              </a:rPr>
              <a:t>removes matches, i.e. replaces them with "". </a:t>
            </a:r>
          </a:p>
          <a:p>
            <a:pPr lvl="1" algn="just"/>
            <a:endParaRPr lang="en-US" dirty="0">
              <a:solidFill>
                <a:srgbClr val="000000"/>
              </a:solidFill>
              <a:ea typeface="+mn-lt"/>
              <a:cs typeface="+mn-lt"/>
            </a:endParaRPr>
          </a:p>
          <a:p>
            <a:pPr lvl="1" algn="just"/>
            <a:r>
              <a:rPr lang="en-US" dirty="0"/>
              <a:t>“</a:t>
            </a:r>
            <a:r>
              <a:rPr lang="en-US" b="1" dirty="0" err="1"/>
              <a:t>stringr</a:t>
            </a:r>
            <a:r>
              <a:rPr lang="en-US" b="1" dirty="0"/>
              <a:t>::</a:t>
            </a:r>
            <a:r>
              <a:rPr lang="en-US" b="1" dirty="0" err="1"/>
              <a:t>str_remove_all</a:t>
            </a:r>
            <a:r>
              <a:rPr lang="en-US" b="1" dirty="0"/>
              <a:t>()</a:t>
            </a:r>
            <a:r>
              <a:rPr lang="en-US" dirty="0"/>
              <a:t>” </a:t>
            </a:r>
            <a:r>
              <a:rPr lang="en-US" sz="1400" dirty="0">
                <a:solidFill>
                  <a:srgbClr val="000000"/>
                </a:solidFill>
                <a:ea typeface="+mn-lt"/>
                <a:cs typeface="+mn-lt"/>
              </a:rPr>
              <a:t>removes all matches.</a:t>
            </a:r>
            <a:endParaRPr lang="en-US" b="1" dirty="0"/>
          </a:p>
          <a:p>
            <a:pPr lvl="1" algn="just"/>
            <a:endParaRPr lang="en-US" b="1"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stringr</a:t>
            </a:r>
            <a:r>
              <a:rPr lang="en-US" dirty="0"/>
              <a:t>::str_: c(extract(), match(), replace(), remove())</a:t>
            </a:r>
          </a:p>
        </p:txBody>
      </p:sp>
    </p:spTree>
    <p:extLst>
      <p:ext uri="{BB962C8B-B14F-4D97-AF65-F5344CB8AC3E}">
        <p14:creationId xmlns:p14="http://schemas.microsoft.com/office/powerpoint/2010/main" val="856399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marL="115887" lvl="2" indent="0" algn="just">
              <a:buNone/>
            </a:pPr>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stringr</a:t>
            </a:r>
            <a:r>
              <a:rPr lang="en-US" dirty="0"/>
              <a:t>::str_: c(extract(), match(), replace(), remove())</a:t>
            </a:r>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3308874" y="4383936"/>
            <a:ext cx="2526252" cy="276999"/>
          </a:xfrm>
          <a:prstGeom prst="rect">
            <a:avLst/>
          </a:prstGeom>
          <a:noFill/>
        </p:spPr>
        <p:txBody>
          <a:bodyPr wrap="square">
            <a:spAutoFit/>
          </a:bodyPr>
          <a:lstStyle/>
          <a:p>
            <a:r>
              <a:rPr lang="en-US" sz="1200" dirty="0"/>
              <a:t>Pattern matching using {</a:t>
            </a:r>
            <a:r>
              <a:rPr lang="en-US" sz="1200" dirty="0" err="1"/>
              <a:t>stringr</a:t>
            </a:r>
            <a:r>
              <a:rPr lang="en-US" sz="1200" dirty="0"/>
              <a:t>}</a:t>
            </a:r>
          </a:p>
        </p:txBody>
      </p:sp>
      <p:pic>
        <p:nvPicPr>
          <p:cNvPr id="3" name="Picture 2">
            <a:extLst>
              <a:ext uri="{FF2B5EF4-FFF2-40B4-BE49-F238E27FC236}">
                <a16:creationId xmlns:a16="http://schemas.microsoft.com/office/drawing/2014/main" id="{DD598048-2848-DEC1-2584-555A6C8677CB}"/>
              </a:ext>
            </a:extLst>
          </p:cNvPr>
          <p:cNvPicPr>
            <a:picLocks noChangeAspect="1"/>
          </p:cNvPicPr>
          <p:nvPr/>
        </p:nvPicPr>
        <p:blipFill>
          <a:blip r:embed="rId2"/>
          <a:stretch>
            <a:fillRect/>
          </a:stretch>
        </p:blipFill>
        <p:spPr>
          <a:xfrm>
            <a:off x="570941" y="1313356"/>
            <a:ext cx="8002117" cy="2934109"/>
          </a:xfrm>
          <a:prstGeom prst="rect">
            <a:avLst/>
          </a:prstGeom>
        </p:spPr>
      </p:pic>
    </p:spTree>
    <p:extLst>
      <p:ext uri="{BB962C8B-B14F-4D97-AF65-F5344CB8AC3E}">
        <p14:creationId xmlns:p14="http://schemas.microsoft.com/office/powerpoint/2010/main" val="3688628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a:t>
            </a:r>
            <a:r>
              <a:rPr lang="en-US" b="1" dirty="0" err="1"/>
              <a:t>stringr</a:t>
            </a:r>
            <a:r>
              <a:rPr lang="en-US" b="1" dirty="0"/>
              <a:t>::</a:t>
            </a:r>
            <a:r>
              <a:rPr lang="en-US" b="1" dirty="0" err="1"/>
              <a:t>str_split_fixed</a:t>
            </a:r>
            <a:r>
              <a:rPr lang="en-US" b="1" dirty="0"/>
              <a:t>()</a:t>
            </a:r>
            <a:r>
              <a:rPr lang="en-US" dirty="0"/>
              <a:t>” </a:t>
            </a:r>
            <a:r>
              <a:rPr lang="en-US" sz="1400" dirty="0">
                <a:solidFill>
                  <a:srgbClr val="000000"/>
                </a:solidFill>
                <a:ea typeface="+mn-lt"/>
                <a:cs typeface="+mn-lt"/>
              </a:rPr>
              <a:t>splits each string in a character vector into a fixed number of pieces, returning a character matrix. </a:t>
            </a:r>
            <a:r>
              <a:rPr lang="en-US" dirty="0"/>
              <a:t>Its main arguments are “</a:t>
            </a:r>
            <a:r>
              <a:rPr lang="en-US" sz="1100" b="1" dirty="0"/>
              <a:t>pattern</a:t>
            </a:r>
            <a:r>
              <a:rPr lang="en-US" dirty="0"/>
              <a:t>” and:</a:t>
            </a:r>
          </a:p>
          <a:p>
            <a:pPr lvl="2" algn="just"/>
            <a:r>
              <a:rPr lang="en-US" dirty="0"/>
              <a:t>“</a:t>
            </a:r>
            <a:r>
              <a:rPr lang="en-US" b="1" dirty="0"/>
              <a:t>n</a:t>
            </a:r>
            <a:r>
              <a:rPr lang="en-US" dirty="0"/>
              <a:t>”: maximum number of pieces to return. Default (Inf) uses all possible split positions;</a:t>
            </a:r>
          </a:p>
          <a:p>
            <a:pPr lvl="2" algn="just"/>
            <a:endParaRPr lang="en-US" dirty="0"/>
          </a:p>
          <a:p>
            <a:pPr lvl="1" algn="just"/>
            <a:r>
              <a:rPr lang="en-US" dirty="0"/>
              <a:t>“</a:t>
            </a:r>
            <a:r>
              <a:rPr lang="en-US" b="1" dirty="0" err="1"/>
              <a:t>stringr</a:t>
            </a:r>
            <a:r>
              <a:rPr lang="en-US" b="1" dirty="0"/>
              <a:t>::</a:t>
            </a:r>
            <a:r>
              <a:rPr lang="en-US" b="1" dirty="0" err="1"/>
              <a:t>str_split_i</a:t>
            </a:r>
            <a:r>
              <a:rPr lang="en-US" b="1" dirty="0"/>
              <a:t>()</a:t>
            </a:r>
            <a:r>
              <a:rPr lang="en-US" dirty="0"/>
              <a:t>” </a:t>
            </a:r>
            <a:r>
              <a:rPr lang="en-US" sz="1400" dirty="0">
                <a:solidFill>
                  <a:srgbClr val="000000"/>
                </a:solidFill>
                <a:ea typeface="+mn-lt"/>
                <a:cs typeface="+mn-lt"/>
              </a:rPr>
              <a:t>splits each string in a character vector into pieces and extracts the </a:t>
            </a:r>
            <a:r>
              <a:rPr lang="en-US" sz="1400" dirty="0" err="1">
                <a:solidFill>
                  <a:srgbClr val="000000"/>
                </a:solidFill>
                <a:ea typeface="+mn-lt"/>
                <a:cs typeface="+mn-lt"/>
              </a:rPr>
              <a:t>ith</a:t>
            </a:r>
            <a:r>
              <a:rPr lang="en-US" sz="1400" dirty="0">
                <a:solidFill>
                  <a:srgbClr val="000000"/>
                </a:solidFill>
                <a:ea typeface="+mn-lt"/>
                <a:cs typeface="+mn-lt"/>
              </a:rPr>
              <a:t> value, returning a character vector. </a:t>
            </a:r>
            <a:r>
              <a:rPr lang="en-US" dirty="0"/>
              <a:t>Its main arguments are “</a:t>
            </a:r>
            <a:r>
              <a:rPr lang="en-US" sz="1100" b="1" dirty="0"/>
              <a:t>pattern</a:t>
            </a:r>
            <a:r>
              <a:rPr lang="en-US" dirty="0"/>
              <a:t>” and:</a:t>
            </a:r>
          </a:p>
          <a:p>
            <a:pPr lvl="2" algn="just"/>
            <a:r>
              <a:rPr lang="en-US" dirty="0"/>
              <a:t>“</a:t>
            </a:r>
            <a:r>
              <a:rPr lang="en-US" b="1" dirty="0" err="1"/>
              <a:t>i</a:t>
            </a:r>
            <a:r>
              <a:rPr lang="en-US" dirty="0"/>
              <a:t>”: element to return. Use a negative value to count from the right-hand side;</a:t>
            </a:r>
          </a:p>
          <a:p>
            <a:pPr lvl="1" algn="just"/>
            <a:endParaRPr lang="en-US" b="1" dirty="0"/>
          </a:p>
          <a:p>
            <a:pPr lvl="1" algn="just"/>
            <a:r>
              <a:rPr lang="en-US" dirty="0"/>
              <a:t>“</a:t>
            </a:r>
            <a:r>
              <a:rPr lang="en-US" b="1" dirty="0" err="1"/>
              <a:t>stringr</a:t>
            </a:r>
            <a:r>
              <a:rPr lang="en-US" b="1" dirty="0"/>
              <a:t>:: </a:t>
            </a:r>
            <a:r>
              <a:rPr lang="en-US" b="1" dirty="0" err="1"/>
              <a:t>str_dup</a:t>
            </a:r>
            <a:r>
              <a:rPr lang="en-US" b="1" dirty="0"/>
              <a:t>()</a:t>
            </a:r>
            <a:r>
              <a:rPr lang="en-US" dirty="0"/>
              <a:t>” </a:t>
            </a:r>
            <a:r>
              <a:rPr lang="en-US" sz="1400" dirty="0">
                <a:solidFill>
                  <a:srgbClr val="000000"/>
                </a:solidFill>
                <a:ea typeface="+mn-lt"/>
                <a:cs typeface="+mn-lt"/>
              </a:rPr>
              <a:t>duplicates the characters within a string. </a:t>
            </a:r>
            <a:r>
              <a:rPr lang="en-US" dirty="0"/>
              <a:t>Its main argument is:</a:t>
            </a:r>
          </a:p>
          <a:p>
            <a:pPr lvl="2" algn="just"/>
            <a:r>
              <a:rPr lang="en-US" dirty="0"/>
              <a:t>“</a:t>
            </a:r>
            <a:r>
              <a:rPr lang="en-US" b="1" dirty="0"/>
              <a:t>times</a:t>
            </a:r>
            <a:r>
              <a:rPr lang="en-US" dirty="0"/>
              <a:t>”: number of times to duplicate each string;</a:t>
            </a:r>
          </a:p>
          <a:p>
            <a:pPr lvl="2" algn="just"/>
            <a:endParaRPr lang="en-US" b="1" dirty="0"/>
          </a:p>
          <a:p>
            <a:pPr lvl="1" algn="just"/>
            <a:r>
              <a:rPr lang="en-US" dirty="0"/>
              <a:t>“</a:t>
            </a:r>
            <a:r>
              <a:rPr lang="en-US" b="1" dirty="0" err="1"/>
              <a:t>stringr</a:t>
            </a:r>
            <a:r>
              <a:rPr lang="en-US" b="1" dirty="0"/>
              <a:t>::flatten()</a:t>
            </a:r>
            <a:r>
              <a:rPr lang="en-US" dirty="0"/>
              <a:t>” </a:t>
            </a:r>
            <a:r>
              <a:rPr lang="en-US" sz="1400" dirty="0">
                <a:solidFill>
                  <a:srgbClr val="000000"/>
                </a:solidFill>
                <a:ea typeface="+mn-lt"/>
                <a:cs typeface="+mn-lt"/>
              </a:rPr>
              <a:t>reduces a character vector to a single string. </a:t>
            </a:r>
            <a:r>
              <a:rPr lang="en-US" dirty="0"/>
              <a:t>Its main arguments are:</a:t>
            </a:r>
          </a:p>
          <a:p>
            <a:pPr lvl="2" algn="just"/>
            <a:r>
              <a:rPr lang="en-US" dirty="0"/>
              <a:t>“</a:t>
            </a:r>
            <a:r>
              <a:rPr lang="en-US" b="1" dirty="0"/>
              <a:t>collapse</a:t>
            </a:r>
            <a:r>
              <a:rPr lang="en-US" dirty="0"/>
              <a:t>”: string to insert between each piece. Defaults to "";</a:t>
            </a:r>
          </a:p>
          <a:p>
            <a:pPr lvl="2" algn="just"/>
            <a:r>
              <a:rPr lang="en-US" dirty="0"/>
              <a:t>“</a:t>
            </a:r>
            <a:r>
              <a:rPr lang="en-US" b="1" dirty="0"/>
              <a:t>last</a:t>
            </a:r>
            <a:r>
              <a:rPr lang="en-US" dirty="0"/>
              <a:t>”: optional string to use in place of the final separator.</a:t>
            </a:r>
            <a:endParaRPr lang="en-US" b="1"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stringr</a:t>
            </a:r>
            <a:r>
              <a:rPr lang="en-US" dirty="0"/>
              <a:t>::str_: c(</a:t>
            </a:r>
            <a:r>
              <a:rPr lang="en-US" dirty="0" err="1"/>
              <a:t>split_fixed</a:t>
            </a:r>
            <a:r>
              <a:rPr lang="en-US" dirty="0"/>
              <a:t>(), </a:t>
            </a:r>
            <a:r>
              <a:rPr lang="en-US" dirty="0" err="1"/>
              <a:t>split_i</a:t>
            </a:r>
            <a:r>
              <a:rPr lang="en-US" dirty="0"/>
              <a:t>(), dup(), flatten())</a:t>
            </a:r>
          </a:p>
        </p:txBody>
      </p:sp>
    </p:spTree>
    <p:extLst>
      <p:ext uri="{BB962C8B-B14F-4D97-AF65-F5344CB8AC3E}">
        <p14:creationId xmlns:p14="http://schemas.microsoft.com/office/powerpoint/2010/main" val="2479492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a:t>
            </a:r>
            <a:r>
              <a:rPr lang="en-US" dirty="0" err="1"/>
              <a:t>tidyverse</a:t>
            </a:r>
            <a:r>
              <a:rPr lang="en-US" dirty="0"/>
              <a:t>} family</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marL="115887" lvl="2" indent="0" algn="just">
              <a:buNone/>
            </a:pPr>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stringr</a:t>
            </a:r>
            <a:r>
              <a:rPr lang="en-US" dirty="0"/>
              <a:t>::str_: c(</a:t>
            </a:r>
            <a:r>
              <a:rPr lang="en-US" dirty="0" err="1"/>
              <a:t>split_fixed</a:t>
            </a:r>
            <a:r>
              <a:rPr lang="en-US" dirty="0"/>
              <a:t>(), </a:t>
            </a:r>
            <a:r>
              <a:rPr lang="en-US" dirty="0" err="1"/>
              <a:t>split_i</a:t>
            </a:r>
            <a:r>
              <a:rPr lang="en-US" dirty="0"/>
              <a:t>(), dup(), flatten())</a:t>
            </a:r>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3308874" y="4383936"/>
            <a:ext cx="2526252" cy="276999"/>
          </a:xfrm>
          <a:prstGeom prst="rect">
            <a:avLst/>
          </a:prstGeom>
          <a:noFill/>
        </p:spPr>
        <p:txBody>
          <a:bodyPr wrap="square">
            <a:spAutoFit/>
          </a:bodyPr>
          <a:lstStyle/>
          <a:p>
            <a:r>
              <a:rPr lang="en-US" sz="1200" dirty="0"/>
              <a:t>Pattern matching using {</a:t>
            </a:r>
            <a:r>
              <a:rPr lang="en-US" sz="1200" dirty="0" err="1"/>
              <a:t>stringr</a:t>
            </a:r>
            <a:r>
              <a:rPr lang="en-US" sz="1200" dirty="0"/>
              <a:t>}</a:t>
            </a:r>
          </a:p>
        </p:txBody>
      </p:sp>
      <p:pic>
        <p:nvPicPr>
          <p:cNvPr id="8" name="Picture 7">
            <a:extLst>
              <a:ext uri="{FF2B5EF4-FFF2-40B4-BE49-F238E27FC236}">
                <a16:creationId xmlns:a16="http://schemas.microsoft.com/office/drawing/2014/main" id="{6D919729-5860-8848-4061-86F95F678EA1}"/>
              </a:ext>
            </a:extLst>
          </p:cNvPr>
          <p:cNvPicPr>
            <a:picLocks noChangeAspect="1"/>
          </p:cNvPicPr>
          <p:nvPr/>
        </p:nvPicPr>
        <p:blipFill>
          <a:blip r:embed="rId2"/>
          <a:stretch>
            <a:fillRect/>
          </a:stretch>
        </p:blipFill>
        <p:spPr>
          <a:xfrm>
            <a:off x="2236785" y="1165457"/>
            <a:ext cx="4670429" cy="3082008"/>
          </a:xfrm>
          <a:prstGeom prst="rect">
            <a:avLst/>
          </a:prstGeom>
        </p:spPr>
      </p:pic>
    </p:spTree>
    <p:extLst>
      <p:ext uri="{BB962C8B-B14F-4D97-AF65-F5344CB8AC3E}">
        <p14:creationId xmlns:p14="http://schemas.microsoft.com/office/powerpoint/2010/main" val="2660624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3B24A-0D74-EE4D-A6A3-9C147D880943}"/>
              </a:ext>
            </a:extLst>
          </p:cNvPr>
          <p:cNvSpPr>
            <a:spLocks noGrp="1"/>
          </p:cNvSpPr>
          <p:nvPr>
            <p:ph type="ctrTitle"/>
          </p:nvPr>
        </p:nvSpPr>
        <p:spPr>
          <a:xfrm>
            <a:off x="457200" y="1777422"/>
            <a:ext cx="4734000" cy="844701"/>
          </a:xfrm>
        </p:spPr>
        <p:txBody>
          <a:bodyPr/>
          <a:lstStyle/>
          <a:p>
            <a:r>
              <a:rPr lang="en-US" dirty="0"/>
              <a:t>Functions</a:t>
            </a:r>
          </a:p>
        </p:txBody>
      </p:sp>
      <p:sp>
        <p:nvSpPr>
          <p:cNvPr id="3" name="Subtitle 2">
            <a:extLst>
              <a:ext uri="{FF2B5EF4-FFF2-40B4-BE49-F238E27FC236}">
                <a16:creationId xmlns:a16="http://schemas.microsoft.com/office/drawing/2014/main" id="{905CBDDF-E897-D540-9507-7624C20E3488}"/>
              </a:ext>
            </a:extLst>
          </p:cNvPr>
          <p:cNvSpPr>
            <a:spLocks noGrp="1"/>
          </p:cNvSpPr>
          <p:nvPr>
            <p:ph type="subTitle" idx="1"/>
          </p:nvPr>
        </p:nvSpPr>
        <p:spPr/>
        <p:txBody>
          <a:bodyPr/>
          <a:lstStyle/>
          <a:p>
            <a:r>
              <a:rPr lang="en-US" dirty="0"/>
              <a:t>Manipulation on demand</a:t>
            </a:r>
          </a:p>
        </p:txBody>
      </p:sp>
    </p:spTree>
    <p:extLst>
      <p:ext uri="{BB962C8B-B14F-4D97-AF65-F5344CB8AC3E}">
        <p14:creationId xmlns:p14="http://schemas.microsoft.com/office/powerpoint/2010/main" val="88698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Functions</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marL="115570" lvl="1" indent="-115570" algn="just"/>
            <a:r>
              <a:rPr lang="en-US" dirty="0">
                <a:solidFill>
                  <a:srgbClr val="111111"/>
                </a:solidFill>
                <a:ea typeface="+mn-lt"/>
                <a:cs typeface="+mn-lt"/>
              </a:rPr>
              <a:t>Functions allow automation of common tasks in a more powerful and general way than copy-and-pasting, similarly to SAS macros;</a:t>
            </a:r>
          </a:p>
          <a:p>
            <a:pPr marL="115570" lvl="1" indent="-115570" algn="just"/>
            <a:endParaRPr lang="en-US" dirty="0">
              <a:solidFill>
                <a:srgbClr val="111111"/>
              </a:solidFill>
              <a:ea typeface="+mn-lt"/>
              <a:cs typeface="+mn-lt"/>
            </a:endParaRPr>
          </a:p>
          <a:p>
            <a:pPr marL="115570" lvl="1" indent="-115570" algn="just"/>
            <a:r>
              <a:rPr lang="en-US" dirty="0">
                <a:solidFill>
                  <a:srgbClr val="111111"/>
                </a:solidFill>
                <a:ea typeface="+mn-lt"/>
                <a:cs typeface="+mn-lt"/>
              </a:rPr>
              <a:t>Consider writing a function if the code is repeated more than twice;</a:t>
            </a:r>
          </a:p>
          <a:p>
            <a:pPr marL="115570" lvl="1" indent="-115570" algn="just"/>
            <a:endParaRPr lang="en-US" dirty="0">
              <a:solidFill>
                <a:srgbClr val="111111"/>
              </a:solidFill>
              <a:ea typeface="+mn-lt"/>
              <a:cs typeface="+mn-lt"/>
            </a:endParaRPr>
          </a:p>
          <a:p>
            <a:pPr marL="115570" lvl="1" indent="-115570" algn="just"/>
            <a:r>
              <a:rPr lang="en-US" dirty="0">
                <a:solidFill>
                  <a:srgbClr val="111111"/>
                </a:solidFill>
                <a:ea typeface="+mn-lt"/>
                <a:cs typeface="+mn-lt"/>
              </a:rPr>
              <a:t>To write a function first analyze the repeated code to figure out what parts are constant and what parts vary;</a:t>
            </a:r>
          </a:p>
          <a:p>
            <a:pPr marL="115570" lvl="1" indent="-115570" algn="just"/>
            <a:endParaRPr lang="en-US" dirty="0">
              <a:solidFill>
                <a:srgbClr val="111111"/>
              </a:solidFill>
              <a:ea typeface="+mn-lt"/>
              <a:cs typeface="+mn-lt"/>
            </a:endParaRPr>
          </a:p>
          <a:p>
            <a:pPr lvl="1" algn="just"/>
            <a:r>
              <a:rPr lang="en-US" dirty="0">
                <a:solidFill>
                  <a:srgbClr val="111111"/>
                </a:solidFill>
                <a:ea typeface="+mn-lt"/>
                <a:cs typeface="+mn-lt"/>
              </a:rPr>
              <a:t>To turn that code into a function you’ll need three </a:t>
            </a:r>
            <a:r>
              <a:rPr lang="en-US" dirty="0"/>
              <a:t>are:</a:t>
            </a:r>
          </a:p>
          <a:p>
            <a:pPr lvl="2" algn="just"/>
            <a:r>
              <a:rPr lang="en-US" b="1" dirty="0"/>
              <a:t>A name</a:t>
            </a:r>
            <a:r>
              <a:rPr lang="en-US" dirty="0"/>
              <a:t>: name of the function;</a:t>
            </a:r>
          </a:p>
          <a:p>
            <a:pPr lvl="2" algn="just"/>
            <a:r>
              <a:rPr lang="en-US" b="1" dirty="0"/>
              <a:t>The arguments</a:t>
            </a:r>
            <a:r>
              <a:rPr lang="en-US" dirty="0"/>
              <a:t>: </a:t>
            </a:r>
            <a:r>
              <a:rPr lang="en-US" dirty="0">
                <a:solidFill>
                  <a:srgbClr val="111111"/>
                </a:solidFill>
                <a:ea typeface="+mn-lt"/>
                <a:cs typeface="+mn-lt"/>
              </a:rPr>
              <a:t>inputs that vary across calls</a:t>
            </a:r>
            <a:r>
              <a:rPr lang="en-US" dirty="0"/>
              <a:t>;</a:t>
            </a:r>
          </a:p>
          <a:p>
            <a:pPr lvl="2" algn="just"/>
            <a:r>
              <a:rPr lang="en-US" b="1" dirty="0"/>
              <a:t>The body</a:t>
            </a:r>
            <a:r>
              <a:rPr lang="en-US" dirty="0"/>
              <a:t>: </a:t>
            </a:r>
            <a:r>
              <a:rPr lang="en-US" dirty="0">
                <a:solidFill>
                  <a:srgbClr val="111111"/>
                </a:solidFill>
                <a:ea typeface="+mn-lt"/>
                <a:cs typeface="+mn-lt"/>
              </a:rPr>
              <a:t>the code that’s repeated across all the calls.</a:t>
            </a:r>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Introduction</a:t>
            </a:r>
          </a:p>
        </p:txBody>
      </p:sp>
      <p:pic>
        <p:nvPicPr>
          <p:cNvPr id="4" name="Picture 3">
            <a:extLst>
              <a:ext uri="{FF2B5EF4-FFF2-40B4-BE49-F238E27FC236}">
                <a16:creationId xmlns:a16="http://schemas.microsoft.com/office/drawing/2014/main" id="{90A92093-7525-B8C0-0B33-8122EDDF0425}"/>
              </a:ext>
            </a:extLst>
          </p:cNvPr>
          <p:cNvPicPr>
            <a:picLocks noChangeAspect="1"/>
          </p:cNvPicPr>
          <p:nvPr/>
        </p:nvPicPr>
        <p:blipFill>
          <a:blip r:embed="rId2"/>
          <a:stretch>
            <a:fillRect/>
          </a:stretch>
        </p:blipFill>
        <p:spPr>
          <a:xfrm>
            <a:off x="5634477" y="3122510"/>
            <a:ext cx="2295845" cy="790685"/>
          </a:xfrm>
          <a:prstGeom prst="rect">
            <a:avLst/>
          </a:prstGeom>
        </p:spPr>
      </p:pic>
      <p:sp>
        <p:nvSpPr>
          <p:cNvPr id="8" name="TextBox 7">
            <a:extLst>
              <a:ext uri="{FF2B5EF4-FFF2-40B4-BE49-F238E27FC236}">
                <a16:creationId xmlns:a16="http://schemas.microsoft.com/office/drawing/2014/main" id="{9F81ACBC-0328-EC7A-067E-8385158F6F01}"/>
              </a:ext>
            </a:extLst>
          </p:cNvPr>
          <p:cNvSpPr txBox="1"/>
          <p:nvPr/>
        </p:nvSpPr>
        <p:spPr>
          <a:xfrm>
            <a:off x="6068035" y="3978043"/>
            <a:ext cx="1428727" cy="276999"/>
          </a:xfrm>
          <a:prstGeom prst="rect">
            <a:avLst/>
          </a:prstGeom>
          <a:noFill/>
        </p:spPr>
        <p:txBody>
          <a:bodyPr wrap="square">
            <a:spAutoFit/>
          </a:bodyPr>
          <a:lstStyle/>
          <a:p>
            <a:r>
              <a:rPr lang="en-US" sz="1200" dirty="0"/>
              <a:t>Function structure</a:t>
            </a:r>
          </a:p>
        </p:txBody>
      </p:sp>
    </p:spTree>
    <p:extLst>
      <p:ext uri="{BB962C8B-B14F-4D97-AF65-F5344CB8AC3E}">
        <p14:creationId xmlns:p14="http://schemas.microsoft.com/office/powerpoint/2010/main" val="2817261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NextGen Tools</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hlinkClick r:id="rId2"/>
              </a:rPr>
              <a:t>OCEAN</a:t>
            </a:r>
            <a:r>
              <a:rPr lang="en-US" dirty="0"/>
              <a:t>;</a:t>
            </a:r>
          </a:p>
          <a:p>
            <a:pPr lvl="1" algn="just"/>
            <a:endParaRPr lang="en-US" dirty="0"/>
          </a:p>
          <a:p>
            <a:pPr lvl="1" algn="just"/>
            <a:r>
              <a:rPr lang="en-US" dirty="0">
                <a:hlinkClick r:id="rId3"/>
              </a:rPr>
              <a:t>OAK</a:t>
            </a:r>
            <a:r>
              <a:rPr lang="en-US" dirty="0"/>
              <a:t>;</a:t>
            </a:r>
          </a:p>
          <a:p>
            <a:pPr lvl="1" algn="just"/>
            <a:endParaRPr lang="en-US" dirty="0"/>
          </a:p>
          <a:p>
            <a:pPr lvl="1" algn="just"/>
            <a:r>
              <a:rPr lang="en-US" dirty="0">
                <a:hlinkClick r:id="rId4"/>
              </a:rPr>
              <a:t>{admiral}</a:t>
            </a:r>
            <a:r>
              <a:rPr lang="en-US" dirty="0"/>
              <a:t>;</a:t>
            </a:r>
          </a:p>
          <a:p>
            <a:pPr lvl="1" algn="just"/>
            <a:endParaRPr lang="en-US" dirty="0"/>
          </a:p>
          <a:p>
            <a:pPr lvl="1" algn="just"/>
            <a:r>
              <a:rPr lang="en-US" dirty="0">
                <a:hlinkClick r:id="rId5"/>
              </a:rPr>
              <a:t>NEST</a:t>
            </a:r>
            <a:r>
              <a:rPr lang="en-US" dirty="0"/>
              <a:t>;</a:t>
            </a:r>
          </a:p>
          <a:p>
            <a:pPr lvl="1" algn="just"/>
            <a:endParaRPr lang="en-US" dirty="0"/>
          </a:p>
          <a:p>
            <a:pPr lvl="1" algn="just"/>
            <a:r>
              <a:rPr lang="en-US" dirty="0" err="1">
                <a:hlinkClick r:id="rId6"/>
              </a:rPr>
              <a:t>GLoPO</a:t>
            </a:r>
            <a:r>
              <a:rPr lang="en-US" dirty="0"/>
              <a:t>.</a:t>
            </a:r>
          </a:p>
          <a:p>
            <a:pPr lvl="1" algn="just"/>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Where to find help?</a:t>
            </a:r>
          </a:p>
        </p:txBody>
      </p:sp>
    </p:spTree>
    <p:extLst>
      <p:ext uri="{BB962C8B-B14F-4D97-AF65-F5344CB8AC3E}">
        <p14:creationId xmlns:p14="http://schemas.microsoft.com/office/powerpoint/2010/main" val="276360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Functions</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solidFill>
                  <a:srgbClr val="111111"/>
                </a:solidFill>
                <a:ea typeface="+mn-lt"/>
                <a:cs typeface="+mn-lt"/>
              </a:rPr>
              <a:t>Functions can be passed as arguments to other functions;</a:t>
            </a:r>
          </a:p>
          <a:p>
            <a:pPr lvl="1" algn="just"/>
            <a:endParaRPr lang="en-US" dirty="0">
              <a:solidFill>
                <a:srgbClr val="111111"/>
              </a:solidFill>
              <a:ea typeface="+mn-lt"/>
              <a:cs typeface="+mn-lt"/>
            </a:endParaRPr>
          </a:p>
          <a:p>
            <a:pPr lvl="1" algn="just"/>
            <a:r>
              <a:rPr lang="en-US" dirty="0">
                <a:solidFill>
                  <a:srgbClr val="111111"/>
                </a:solidFill>
                <a:ea typeface="+mn-lt"/>
                <a:cs typeface="+mn-lt"/>
              </a:rPr>
              <a:t>Functions can be nested, i.e. a function can be defined inside of another function;</a:t>
            </a:r>
          </a:p>
          <a:p>
            <a:pPr lvl="1" algn="just"/>
            <a:endParaRPr lang="en-US" dirty="0">
              <a:solidFill>
                <a:srgbClr val="111111"/>
              </a:solidFill>
              <a:ea typeface="+mn-lt"/>
              <a:cs typeface="+mn-lt"/>
            </a:endParaRPr>
          </a:p>
          <a:p>
            <a:pPr lvl="1" algn="just"/>
            <a:r>
              <a:rPr lang="en-US" dirty="0"/>
              <a:t>The return value of a function is the last expression in the function body to be evaluated;</a:t>
            </a:r>
          </a:p>
          <a:p>
            <a:pPr lvl="1" algn="just"/>
            <a:endParaRPr lang="en-US" dirty="0"/>
          </a:p>
          <a:p>
            <a:pPr lvl="1" algn="just"/>
            <a:r>
              <a:rPr lang="en-US" dirty="0"/>
              <a:t>Function arguments can be missing or might have default values;</a:t>
            </a:r>
          </a:p>
          <a:p>
            <a:pPr lvl="1" algn="just"/>
            <a:endParaRPr lang="en-US" dirty="0">
              <a:solidFill>
                <a:srgbClr val="111111"/>
              </a:solidFill>
              <a:ea typeface="+mn-lt"/>
              <a:cs typeface="+mn-lt"/>
            </a:endParaRPr>
          </a:p>
          <a:p>
            <a:pPr lvl="1" algn="just"/>
            <a:r>
              <a:rPr lang="en-US" dirty="0">
                <a:solidFill>
                  <a:srgbClr val="111111"/>
                </a:solidFill>
                <a:ea typeface="+mn-lt"/>
                <a:cs typeface="+mn-lt"/>
              </a:rPr>
              <a:t>Positional arguments can be mixed with named arguments;</a:t>
            </a:r>
          </a:p>
          <a:p>
            <a:pPr lvl="1" algn="just"/>
            <a:endParaRPr lang="en-US" dirty="0">
              <a:solidFill>
                <a:srgbClr val="111111"/>
              </a:solidFill>
              <a:ea typeface="+mn-lt"/>
              <a:cs typeface="+mn-lt"/>
            </a:endParaRPr>
          </a:p>
          <a:p>
            <a:pPr lvl="1" algn="just"/>
            <a:r>
              <a:rPr lang="en-US" dirty="0">
                <a:solidFill>
                  <a:srgbClr val="111111"/>
                </a:solidFill>
                <a:ea typeface="+mn-lt"/>
                <a:cs typeface="+mn-lt"/>
              </a:rPr>
              <a:t>Function name is first searched in the global environment, then in the namespaces of each of the packages.</a:t>
            </a:r>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Introduction</a:t>
            </a:r>
          </a:p>
        </p:txBody>
      </p:sp>
    </p:spTree>
    <p:extLst>
      <p:ext uri="{BB962C8B-B14F-4D97-AF65-F5344CB8AC3E}">
        <p14:creationId xmlns:p14="http://schemas.microsoft.com/office/powerpoint/2010/main" val="144071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Functions</a:t>
            </a:r>
          </a:p>
        </p:txBody>
      </p:sp>
      <p:pic>
        <p:nvPicPr>
          <p:cNvPr id="12" name="Content Placeholder 11">
            <a:extLst>
              <a:ext uri="{FF2B5EF4-FFF2-40B4-BE49-F238E27FC236}">
                <a16:creationId xmlns:a16="http://schemas.microsoft.com/office/drawing/2014/main" id="{4CD74072-DEB2-833B-747D-8E4400F19535}"/>
              </a:ext>
            </a:extLst>
          </p:cNvPr>
          <p:cNvPicPr>
            <a:picLocks noGrp="1" noChangeAspect="1"/>
          </p:cNvPicPr>
          <p:nvPr>
            <p:ph idx="1"/>
          </p:nvPr>
        </p:nvPicPr>
        <p:blipFill>
          <a:blip r:embed="rId2"/>
          <a:stretch>
            <a:fillRect/>
          </a:stretch>
        </p:blipFill>
        <p:spPr>
          <a:xfrm>
            <a:off x="2339831" y="1332266"/>
            <a:ext cx="4464338" cy="2915199"/>
          </a:xfrm>
        </p:spPr>
      </p:pic>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Different calls, same result</a:t>
            </a:r>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2710800" y="4383936"/>
            <a:ext cx="3722400" cy="276999"/>
          </a:xfrm>
          <a:prstGeom prst="rect">
            <a:avLst/>
          </a:prstGeom>
          <a:noFill/>
        </p:spPr>
        <p:txBody>
          <a:bodyPr wrap="square">
            <a:spAutoFit/>
          </a:bodyPr>
          <a:lstStyle/>
          <a:p>
            <a:r>
              <a:rPr lang="en-US" sz="1200" dirty="0"/>
              <a:t>Standard deviation of data called in different ways</a:t>
            </a:r>
          </a:p>
        </p:txBody>
      </p:sp>
    </p:spTree>
    <p:extLst>
      <p:ext uri="{BB962C8B-B14F-4D97-AF65-F5344CB8AC3E}">
        <p14:creationId xmlns:p14="http://schemas.microsoft.com/office/powerpoint/2010/main" val="2065376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Functions</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sz="1400" dirty="0">
                <a:solidFill>
                  <a:srgbClr val="111111"/>
                </a:solidFill>
                <a:ea typeface="+mn-lt"/>
                <a:cs typeface="+mn-lt"/>
              </a:rPr>
              <a:t>The scoping rules determine how values are assigned to free variables</a:t>
            </a:r>
            <a:r>
              <a:rPr lang="en-US" dirty="0">
                <a:solidFill>
                  <a:srgbClr val="111111"/>
                </a:solidFill>
                <a:ea typeface="+mn-lt"/>
                <a:cs typeface="+mn-lt"/>
              </a:rPr>
              <a:t>;</a:t>
            </a:r>
          </a:p>
          <a:p>
            <a:pPr lvl="1" algn="just"/>
            <a:endParaRPr lang="en-US" dirty="0">
              <a:solidFill>
                <a:srgbClr val="111111"/>
              </a:solidFill>
              <a:ea typeface="+mn-lt"/>
              <a:cs typeface="+mn-lt"/>
            </a:endParaRPr>
          </a:p>
          <a:p>
            <a:pPr lvl="1" algn="just"/>
            <a:r>
              <a:rPr lang="en-US" sz="1400" dirty="0">
                <a:solidFill>
                  <a:srgbClr val="111111"/>
                </a:solidFill>
                <a:ea typeface="+mn-lt"/>
                <a:cs typeface="+mn-lt"/>
              </a:rPr>
              <a:t>In R t</a:t>
            </a:r>
            <a:r>
              <a:rPr lang="en-US" sz="1400" dirty="0"/>
              <a:t>he values of free variables are searched for in the environment in which the function was defined, then in the parent environment until the top-level parent environment is reached</a:t>
            </a:r>
            <a:r>
              <a:rPr lang="en-US" dirty="0">
                <a:solidFill>
                  <a:srgbClr val="111111"/>
                </a:solidFill>
                <a:ea typeface="+mn-lt"/>
                <a:cs typeface="+mn-lt"/>
              </a:rPr>
              <a:t>;</a:t>
            </a:r>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Lexical scope</a:t>
            </a:r>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3676066" y="4383936"/>
            <a:ext cx="1791856" cy="276999"/>
          </a:xfrm>
          <a:prstGeom prst="rect">
            <a:avLst/>
          </a:prstGeom>
          <a:noFill/>
        </p:spPr>
        <p:txBody>
          <a:bodyPr wrap="square">
            <a:spAutoFit/>
          </a:bodyPr>
          <a:lstStyle/>
          <a:p>
            <a:r>
              <a:rPr lang="en-US" sz="1200" dirty="0"/>
              <a:t>Variables in a function</a:t>
            </a:r>
          </a:p>
        </p:txBody>
      </p:sp>
      <p:pic>
        <p:nvPicPr>
          <p:cNvPr id="9" name="Picture 8">
            <a:extLst>
              <a:ext uri="{FF2B5EF4-FFF2-40B4-BE49-F238E27FC236}">
                <a16:creationId xmlns:a16="http://schemas.microsoft.com/office/drawing/2014/main" id="{07465829-4562-F6D5-C708-DE80B50B33A9}"/>
              </a:ext>
            </a:extLst>
          </p:cNvPr>
          <p:cNvPicPr>
            <a:picLocks noChangeAspect="1"/>
          </p:cNvPicPr>
          <p:nvPr/>
        </p:nvPicPr>
        <p:blipFill>
          <a:blip r:embed="rId2"/>
          <a:stretch>
            <a:fillRect/>
          </a:stretch>
        </p:blipFill>
        <p:spPr>
          <a:xfrm>
            <a:off x="3175152" y="2197533"/>
            <a:ext cx="2793685" cy="2041252"/>
          </a:xfrm>
          <a:prstGeom prst="rect">
            <a:avLst/>
          </a:prstGeom>
        </p:spPr>
      </p:pic>
    </p:spTree>
    <p:extLst>
      <p:ext uri="{BB962C8B-B14F-4D97-AF65-F5344CB8AC3E}">
        <p14:creationId xmlns:p14="http://schemas.microsoft.com/office/powerpoint/2010/main" val="1238740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Functions</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sz="1400" dirty="0">
                <a:solidFill>
                  <a:srgbClr val="111111"/>
                </a:solidFill>
                <a:ea typeface="+mn-lt"/>
                <a:cs typeface="+mn-lt"/>
              </a:rPr>
              <a:t>A function can return a function as its value</a:t>
            </a:r>
            <a:r>
              <a:rPr lang="en-US" dirty="0">
                <a:solidFill>
                  <a:srgbClr val="111111"/>
                </a:solidFill>
                <a:ea typeface="+mn-lt"/>
                <a:cs typeface="+mn-lt"/>
              </a:rPr>
              <a:t>;</a:t>
            </a:r>
          </a:p>
          <a:p>
            <a:pPr lvl="1" algn="just"/>
            <a:endParaRPr lang="en-US" dirty="0">
              <a:solidFill>
                <a:srgbClr val="111111"/>
              </a:solidFill>
              <a:ea typeface="+mn-lt"/>
              <a:cs typeface="+mn-lt"/>
            </a:endParaRPr>
          </a:p>
          <a:p>
            <a:pPr lvl="1" algn="just"/>
            <a:r>
              <a:rPr lang="en-US" sz="1400" dirty="0">
                <a:solidFill>
                  <a:srgbClr val="111111"/>
                </a:solidFill>
                <a:ea typeface="+mn-lt"/>
                <a:cs typeface="+mn-lt"/>
              </a:rPr>
              <a:t>To get the function environment, you can use the </a:t>
            </a:r>
            <a:r>
              <a:rPr lang="en-US" dirty="0"/>
              <a:t>“</a:t>
            </a:r>
            <a:r>
              <a:rPr lang="en-US" b="1" dirty="0"/>
              <a:t>base::environment()</a:t>
            </a:r>
            <a:r>
              <a:rPr lang="en-US" dirty="0"/>
              <a:t>” function:</a:t>
            </a:r>
            <a:r>
              <a:rPr lang="en-US" sz="1400" dirty="0">
                <a:solidFill>
                  <a:srgbClr val="111111"/>
                </a:solidFill>
                <a:ea typeface="+mn-lt"/>
                <a:cs typeface="+mn-lt"/>
              </a:rPr>
              <a:t>  </a:t>
            </a:r>
            <a:endParaRPr lang="en-US" dirty="0">
              <a:solidFill>
                <a:srgbClr val="111111"/>
              </a:solidFill>
              <a:ea typeface="+mn-lt"/>
              <a:cs typeface="+mn-lt"/>
            </a:endParaRPr>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Lexical scope</a:t>
            </a:r>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2796783" y="4383936"/>
            <a:ext cx="3550433" cy="276999"/>
          </a:xfrm>
          <a:prstGeom prst="rect">
            <a:avLst/>
          </a:prstGeom>
          <a:noFill/>
        </p:spPr>
        <p:txBody>
          <a:bodyPr wrap="square">
            <a:spAutoFit/>
          </a:bodyPr>
          <a:lstStyle/>
          <a:p>
            <a:r>
              <a:rPr lang="en-US" sz="1200" dirty="0"/>
              <a:t>Function returning function and its environment</a:t>
            </a:r>
          </a:p>
        </p:txBody>
      </p:sp>
      <p:pic>
        <p:nvPicPr>
          <p:cNvPr id="3" name="Picture 2">
            <a:extLst>
              <a:ext uri="{FF2B5EF4-FFF2-40B4-BE49-F238E27FC236}">
                <a16:creationId xmlns:a16="http://schemas.microsoft.com/office/drawing/2014/main" id="{ADB241D9-9EAE-CC9E-0952-4755E83D0ED7}"/>
              </a:ext>
            </a:extLst>
          </p:cNvPr>
          <p:cNvPicPr>
            <a:picLocks noChangeAspect="1"/>
          </p:cNvPicPr>
          <p:nvPr/>
        </p:nvPicPr>
        <p:blipFill>
          <a:blip r:embed="rId2"/>
          <a:stretch>
            <a:fillRect/>
          </a:stretch>
        </p:blipFill>
        <p:spPr>
          <a:xfrm>
            <a:off x="1168591" y="2070699"/>
            <a:ext cx="2275152" cy="2168086"/>
          </a:xfrm>
          <a:prstGeom prst="rect">
            <a:avLst/>
          </a:prstGeom>
        </p:spPr>
      </p:pic>
      <p:pic>
        <p:nvPicPr>
          <p:cNvPr id="12" name="Picture 11">
            <a:extLst>
              <a:ext uri="{FF2B5EF4-FFF2-40B4-BE49-F238E27FC236}">
                <a16:creationId xmlns:a16="http://schemas.microsoft.com/office/drawing/2014/main" id="{34140B66-0B0A-DA99-0072-FEF9530DCB6F}"/>
              </a:ext>
            </a:extLst>
          </p:cNvPr>
          <p:cNvPicPr>
            <a:picLocks noChangeAspect="1"/>
          </p:cNvPicPr>
          <p:nvPr/>
        </p:nvPicPr>
        <p:blipFill>
          <a:blip r:embed="rId3"/>
          <a:stretch>
            <a:fillRect/>
          </a:stretch>
        </p:blipFill>
        <p:spPr>
          <a:xfrm>
            <a:off x="4155134" y="2793600"/>
            <a:ext cx="4135452" cy="1445185"/>
          </a:xfrm>
          <a:prstGeom prst="rect">
            <a:avLst/>
          </a:prstGeom>
        </p:spPr>
      </p:pic>
    </p:spTree>
    <p:extLst>
      <p:ext uri="{BB962C8B-B14F-4D97-AF65-F5344CB8AC3E}">
        <p14:creationId xmlns:p14="http://schemas.microsoft.com/office/powerpoint/2010/main" val="1017383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Functions</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solidFill>
                  <a:srgbClr val="111111"/>
                </a:solidFill>
                <a:ea typeface="+mn-lt"/>
                <a:cs typeface="+mn-lt"/>
              </a:rPr>
              <a:t>Vector functions are useful for pulling out code that’s repeated within a {</a:t>
            </a:r>
            <a:r>
              <a:rPr lang="en-US" dirty="0" err="1">
                <a:solidFill>
                  <a:srgbClr val="111111"/>
                </a:solidFill>
                <a:ea typeface="+mn-lt"/>
                <a:cs typeface="+mn-lt"/>
              </a:rPr>
              <a:t>dplyr</a:t>
            </a:r>
            <a:r>
              <a:rPr lang="en-US" dirty="0">
                <a:solidFill>
                  <a:srgbClr val="111111"/>
                </a:solidFill>
                <a:ea typeface="+mn-lt"/>
                <a:cs typeface="+mn-lt"/>
              </a:rPr>
              <a:t>} verb;</a:t>
            </a:r>
          </a:p>
          <a:p>
            <a:pPr lvl="1" algn="just"/>
            <a:endParaRPr lang="en-US" dirty="0">
              <a:solidFill>
                <a:srgbClr val="111111"/>
              </a:solidFill>
              <a:ea typeface="+mn-lt"/>
              <a:cs typeface="+mn-lt"/>
            </a:endParaRPr>
          </a:p>
          <a:p>
            <a:pPr lvl="1" algn="just"/>
            <a:r>
              <a:rPr lang="en-US" dirty="0">
                <a:solidFill>
                  <a:srgbClr val="111111"/>
                </a:solidFill>
                <a:ea typeface="+mn-lt"/>
                <a:cs typeface="+mn-lt"/>
              </a:rPr>
              <a:t> The first type is the “mutate” functions, which return an output of the same length as the input, so work well inside of </a:t>
            </a:r>
            <a:r>
              <a:rPr lang="en-US" dirty="0"/>
              <a:t>“</a:t>
            </a:r>
            <a:r>
              <a:rPr lang="en-US" b="1" dirty="0" err="1"/>
              <a:t>dplyr</a:t>
            </a:r>
            <a:r>
              <a:rPr lang="en-US" b="1" dirty="0"/>
              <a:t>::mutate()</a:t>
            </a:r>
            <a:r>
              <a:rPr lang="en-US" dirty="0"/>
              <a:t>” and “</a:t>
            </a:r>
            <a:r>
              <a:rPr lang="en-US" b="1" dirty="0" err="1"/>
              <a:t>dplyr</a:t>
            </a:r>
            <a:r>
              <a:rPr lang="en-US" b="1" dirty="0"/>
              <a:t>::filter()</a:t>
            </a:r>
            <a:r>
              <a:rPr lang="en-US" dirty="0"/>
              <a:t>”:</a:t>
            </a:r>
            <a:endParaRPr lang="en-US" dirty="0">
              <a:solidFill>
                <a:srgbClr val="111111"/>
              </a:solidFill>
              <a:ea typeface="+mn-lt"/>
              <a:cs typeface="+mn-lt"/>
            </a:endParaRPr>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Functions and {</a:t>
            </a:r>
            <a:r>
              <a:rPr lang="en-US" dirty="0" err="1"/>
              <a:t>dplyr</a:t>
            </a:r>
            <a:r>
              <a:rPr lang="en-US" dirty="0"/>
              <a:t>} package – vector functions</a:t>
            </a:r>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4054751" y="4383936"/>
            <a:ext cx="1408017" cy="276999"/>
          </a:xfrm>
          <a:prstGeom prst="rect">
            <a:avLst/>
          </a:prstGeom>
          <a:noFill/>
        </p:spPr>
        <p:txBody>
          <a:bodyPr wrap="square">
            <a:spAutoFit/>
          </a:bodyPr>
          <a:lstStyle/>
          <a:p>
            <a:r>
              <a:rPr lang="en-US" sz="1200" dirty="0"/>
              <a:t>Vector functions</a:t>
            </a:r>
          </a:p>
        </p:txBody>
      </p:sp>
      <p:pic>
        <p:nvPicPr>
          <p:cNvPr id="8" name="Picture 7">
            <a:extLst>
              <a:ext uri="{FF2B5EF4-FFF2-40B4-BE49-F238E27FC236}">
                <a16:creationId xmlns:a16="http://schemas.microsoft.com/office/drawing/2014/main" id="{721BE4CD-4B51-066E-C379-30B3E4DEAB34}"/>
              </a:ext>
            </a:extLst>
          </p:cNvPr>
          <p:cNvPicPr>
            <a:picLocks noChangeAspect="1"/>
          </p:cNvPicPr>
          <p:nvPr/>
        </p:nvPicPr>
        <p:blipFill>
          <a:blip r:embed="rId2"/>
          <a:stretch>
            <a:fillRect/>
          </a:stretch>
        </p:blipFill>
        <p:spPr>
          <a:xfrm>
            <a:off x="2784248" y="2397600"/>
            <a:ext cx="3949024" cy="1841185"/>
          </a:xfrm>
          <a:prstGeom prst="rect">
            <a:avLst/>
          </a:prstGeom>
        </p:spPr>
      </p:pic>
    </p:spTree>
    <p:extLst>
      <p:ext uri="{BB962C8B-B14F-4D97-AF65-F5344CB8AC3E}">
        <p14:creationId xmlns:p14="http://schemas.microsoft.com/office/powerpoint/2010/main" val="360454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Functions</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solidFill>
                  <a:srgbClr val="111111"/>
                </a:solidFill>
                <a:ea typeface="+mn-lt"/>
                <a:cs typeface="+mn-lt"/>
              </a:rPr>
              <a:t> The second type is the “summary” functions, which return a single value for use in </a:t>
            </a:r>
            <a:r>
              <a:rPr lang="en-US" kern="1200" dirty="0">
                <a:solidFill>
                  <a:srgbClr val="000000"/>
                </a:solidFill>
                <a:effectLst/>
                <a:latin typeface="Arial" panose="020B0604020202020204" pitchFamily="34" charset="0"/>
                <a:ea typeface="+mn-ea"/>
                <a:cs typeface="+mn-cs"/>
              </a:rPr>
              <a:t>“</a:t>
            </a:r>
            <a:r>
              <a:rPr lang="en-US" b="1" dirty="0" err="1">
                <a:solidFill>
                  <a:srgbClr val="000000"/>
                </a:solidFill>
                <a:latin typeface="Arial" panose="020B0604020202020204" pitchFamily="34" charset="0"/>
              </a:rPr>
              <a:t>dplyr</a:t>
            </a:r>
            <a:r>
              <a:rPr lang="en-US" b="1" kern="1200" dirty="0">
                <a:solidFill>
                  <a:srgbClr val="000000"/>
                </a:solidFill>
                <a:effectLst/>
                <a:latin typeface="Arial" panose="020B0604020202020204" pitchFamily="34" charset="0"/>
                <a:ea typeface="+mn-ea"/>
                <a:cs typeface="+mn-cs"/>
              </a:rPr>
              <a:t>::</a:t>
            </a:r>
            <a:r>
              <a:rPr lang="en-US" b="1" kern="1200" dirty="0" err="1">
                <a:solidFill>
                  <a:srgbClr val="000000"/>
                </a:solidFill>
                <a:effectLst/>
                <a:latin typeface="Arial" panose="020B0604020202020204" pitchFamily="34" charset="0"/>
                <a:ea typeface="+mn-ea"/>
                <a:cs typeface="+mn-cs"/>
              </a:rPr>
              <a:t>summarise</a:t>
            </a:r>
            <a:r>
              <a:rPr lang="en-US" b="1" kern="1200" dirty="0">
                <a:solidFill>
                  <a:srgbClr val="000000"/>
                </a:solidFill>
                <a:effectLst/>
                <a:latin typeface="Arial" panose="020B0604020202020204" pitchFamily="34" charset="0"/>
                <a:ea typeface="+mn-ea"/>
                <a:cs typeface="+mn-cs"/>
              </a:rPr>
              <a:t>()</a:t>
            </a:r>
            <a:r>
              <a:rPr lang="en-US" kern="1200" dirty="0">
                <a:solidFill>
                  <a:srgbClr val="000000"/>
                </a:solidFill>
                <a:effectLst/>
                <a:latin typeface="Arial" panose="020B0604020202020204" pitchFamily="34" charset="0"/>
                <a:ea typeface="+mn-ea"/>
                <a:cs typeface="+mn-cs"/>
              </a:rPr>
              <a:t>”:</a:t>
            </a:r>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Functions and {</a:t>
            </a:r>
            <a:r>
              <a:rPr lang="en-US" dirty="0" err="1"/>
              <a:t>dplyr</a:t>
            </a:r>
            <a:r>
              <a:rPr lang="en-US" dirty="0"/>
              <a:t>} package – vector functions</a:t>
            </a:r>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4054751" y="4383936"/>
            <a:ext cx="1408017" cy="276999"/>
          </a:xfrm>
          <a:prstGeom prst="rect">
            <a:avLst/>
          </a:prstGeom>
          <a:noFill/>
        </p:spPr>
        <p:txBody>
          <a:bodyPr wrap="square">
            <a:spAutoFit/>
          </a:bodyPr>
          <a:lstStyle/>
          <a:p>
            <a:r>
              <a:rPr lang="en-US" sz="1200" dirty="0"/>
              <a:t>Vector functions</a:t>
            </a:r>
          </a:p>
        </p:txBody>
      </p:sp>
      <p:pic>
        <p:nvPicPr>
          <p:cNvPr id="3" name="Picture 2">
            <a:extLst>
              <a:ext uri="{FF2B5EF4-FFF2-40B4-BE49-F238E27FC236}">
                <a16:creationId xmlns:a16="http://schemas.microsoft.com/office/drawing/2014/main" id="{D322E4B5-3714-FFDF-92D3-940F9CFE4731}"/>
              </a:ext>
            </a:extLst>
          </p:cNvPr>
          <p:cNvPicPr>
            <a:picLocks noChangeAspect="1"/>
          </p:cNvPicPr>
          <p:nvPr/>
        </p:nvPicPr>
        <p:blipFill>
          <a:blip r:embed="rId2"/>
          <a:stretch>
            <a:fillRect/>
          </a:stretch>
        </p:blipFill>
        <p:spPr>
          <a:xfrm>
            <a:off x="1553956" y="1923573"/>
            <a:ext cx="6036088" cy="2315212"/>
          </a:xfrm>
          <a:prstGeom prst="rect">
            <a:avLst/>
          </a:prstGeom>
        </p:spPr>
      </p:pic>
    </p:spTree>
    <p:extLst>
      <p:ext uri="{BB962C8B-B14F-4D97-AF65-F5344CB8AC3E}">
        <p14:creationId xmlns:p14="http://schemas.microsoft.com/office/powerpoint/2010/main" val="178533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Functions</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solidFill>
                  <a:schemeClr val="tx1">
                    <a:lumMod val="95000"/>
                    <a:lumOff val="5000"/>
                  </a:schemeClr>
                </a:solidFill>
                <a:ea typeface="+mn-lt"/>
                <a:cs typeface="+mn-lt"/>
              </a:rPr>
              <a:t>Data frame functions are useful for pulling out repeated {</a:t>
            </a:r>
            <a:r>
              <a:rPr lang="en-US" dirty="0" err="1">
                <a:solidFill>
                  <a:schemeClr val="tx1">
                    <a:lumMod val="95000"/>
                    <a:lumOff val="5000"/>
                  </a:schemeClr>
                </a:solidFill>
                <a:ea typeface="+mn-lt"/>
                <a:cs typeface="+mn-lt"/>
              </a:rPr>
              <a:t>dplyr</a:t>
            </a:r>
            <a:r>
              <a:rPr lang="en-US" dirty="0">
                <a:solidFill>
                  <a:schemeClr val="tx1">
                    <a:lumMod val="95000"/>
                    <a:lumOff val="5000"/>
                  </a:schemeClr>
                </a:solidFill>
                <a:ea typeface="+mn-lt"/>
                <a:cs typeface="+mn-lt"/>
              </a:rPr>
              <a:t>} verbs;</a:t>
            </a:r>
          </a:p>
          <a:p>
            <a:pPr lvl="1" algn="just"/>
            <a:endParaRPr lang="en-US" dirty="0">
              <a:solidFill>
                <a:schemeClr val="tx1">
                  <a:lumMod val="95000"/>
                  <a:lumOff val="5000"/>
                </a:schemeClr>
              </a:solidFill>
              <a:ea typeface="+mn-lt"/>
              <a:cs typeface="+mn-lt"/>
            </a:endParaRPr>
          </a:p>
          <a:p>
            <a:pPr lvl="1" algn="just"/>
            <a:r>
              <a:rPr lang="en-US" dirty="0">
                <a:solidFill>
                  <a:schemeClr val="tx1">
                    <a:lumMod val="95000"/>
                    <a:lumOff val="5000"/>
                  </a:schemeClr>
                </a:solidFill>
                <a:ea typeface="+mn-lt"/>
                <a:cs typeface="+mn-lt"/>
              </a:rPr>
              <a:t>They should be considered if multiple verbs have to be copied and pasted multiple times;</a:t>
            </a:r>
          </a:p>
          <a:p>
            <a:pPr lvl="1" algn="just"/>
            <a:endParaRPr lang="en-US" dirty="0">
              <a:solidFill>
                <a:schemeClr val="tx1">
                  <a:lumMod val="95000"/>
                  <a:lumOff val="5000"/>
                </a:schemeClr>
              </a:solidFill>
              <a:ea typeface="+mn-lt"/>
              <a:cs typeface="+mn-lt"/>
            </a:endParaRPr>
          </a:p>
          <a:p>
            <a:pPr lvl="1" algn="just"/>
            <a:r>
              <a:rPr lang="en-US" dirty="0">
                <a:solidFill>
                  <a:schemeClr val="tx1">
                    <a:lumMod val="95000"/>
                    <a:lumOff val="5000"/>
                  </a:schemeClr>
                </a:solidFill>
                <a:ea typeface="+mn-lt"/>
                <a:cs typeface="+mn-lt"/>
              </a:rPr>
              <a:t>Data frame functions work like {</a:t>
            </a:r>
            <a:r>
              <a:rPr lang="en-US" dirty="0" err="1">
                <a:solidFill>
                  <a:schemeClr val="tx1">
                    <a:lumMod val="95000"/>
                    <a:lumOff val="5000"/>
                  </a:schemeClr>
                </a:solidFill>
                <a:ea typeface="+mn-lt"/>
                <a:cs typeface="+mn-lt"/>
              </a:rPr>
              <a:t>dplyr</a:t>
            </a:r>
            <a:r>
              <a:rPr lang="en-US" dirty="0">
                <a:solidFill>
                  <a:schemeClr val="tx1">
                    <a:lumMod val="95000"/>
                    <a:lumOff val="5000"/>
                  </a:schemeClr>
                </a:solidFill>
                <a:ea typeface="+mn-lt"/>
                <a:cs typeface="+mn-lt"/>
              </a:rPr>
              <a:t>} verbs: they take a data frame as the first argument, some extra arguments that say what to do with it, and return a data frame or a vector;</a:t>
            </a:r>
          </a:p>
          <a:p>
            <a:pPr lvl="1" algn="just"/>
            <a:endParaRPr lang="en-US" dirty="0">
              <a:solidFill>
                <a:schemeClr val="tx1">
                  <a:lumMod val="95000"/>
                  <a:lumOff val="5000"/>
                </a:schemeClr>
              </a:solidFill>
              <a:ea typeface="+mn-lt"/>
              <a:cs typeface="+mn-lt"/>
            </a:endParaRPr>
          </a:p>
          <a:p>
            <a:pPr lvl="1" algn="just"/>
            <a:r>
              <a:rPr lang="en-US" dirty="0">
                <a:solidFill>
                  <a:schemeClr val="tx1">
                    <a:lumMod val="95000"/>
                    <a:lumOff val="5000"/>
                  </a:schemeClr>
                </a:solidFill>
                <a:ea typeface="+mn-lt"/>
                <a:cs typeface="+mn-lt"/>
              </a:rPr>
              <a:t>But there is a problem, called indirection!</a:t>
            </a:r>
          </a:p>
          <a:p>
            <a:pPr lvl="1" algn="just"/>
            <a:endParaRPr lang="en-US" dirty="0">
              <a:solidFill>
                <a:srgbClr val="111111"/>
              </a:solidFill>
              <a:ea typeface="+mn-lt"/>
              <a:cs typeface="+mn-lt"/>
            </a:endParaRPr>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Functions and {</a:t>
            </a:r>
            <a:r>
              <a:rPr lang="en-US" dirty="0" err="1"/>
              <a:t>dplyr</a:t>
            </a:r>
            <a:r>
              <a:rPr lang="en-US" dirty="0"/>
              <a:t>} package – data frame functions</a:t>
            </a:r>
          </a:p>
          <a:p>
            <a:endParaRPr lang="en-US" dirty="0"/>
          </a:p>
        </p:txBody>
      </p:sp>
    </p:spTree>
    <p:extLst>
      <p:ext uri="{BB962C8B-B14F-4D97-AF65-F5344CB8AC3E}">
        <p14:creationId xmlns:p14="http://schemas.microsoft.com/office/powerpoint/2010/main" val="1361913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Functions</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solidFill>
                  <a:srgbClr val="111111"/>
                </a:solidFill>
                <a:ea typeface="+mn-lt"/>
                <a:cs typeface="+mn-lt"/>
              </a:rPr>
              <a:t>The functions will always search for the name of the argument in data frame, instead of the name of the passed variable:</a:t>
            </a:r>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Data frame functions - indirection issue</a:t>
            </a:r>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3042575" y="4383936"/>
            <a:ext cx="3058849" cy="276999"/>
          </a:xfrm>
          <a:prstGeom prst="rect">
            <a:avLst/>
          </a:prstGeom>
          <a:noFill/>
        </p:spPr>
        <p:txBody>
          <a:bodyPr wrap="square">
            <a:spAutoFit/>
          </a:bodyPr>
          <a:lstStyle/>
          <a:p>
            <a:r>
              <a:rPr lang="en-US" sz="1200" dirty="0"/>
              <a:t>Indirection issue in data frame functions</a:t>
            </a:r>
          </a:p>
        </p:txBody>
      </p:sp>
      <p:pic>
        <p:nvPicPr>
          <p:cNvPr id="8" name="Picture 7">
            <a:extLst>
              <a:ext uri="{FF2B5EF4-FFF2-40B4-BE49-F238E27FC236}">
                <a16:creationId xmlns:a16="http://schemas.microsoft.com/office/drawing/2014/main" id="{6EC49E0C-66D0-38FF-6F9F-A5766028E0B8}"/>
              </a:ext>
            </a:extLst>
          </p:cNvPr>
          <p:cNvPicPr>
            <a:picLocks noChangeAspect="1"/>
          </p:cNvPicPr>
          <p:nvPr/>
        </p:nvPicPr>
        <p:blipFill>
          <a:blip r:embed="rId2"/>
          <a:stretch>
            <a:fillRect/>
          </a:stretch>
        </p:blipFill>
        <p:spPr>
          <a:xfrm>
            <a:off x="1683578" y="2066400"/>
            <a:ext cx="5776845" cy="2172385"/>
          </a:xfrm>
          <a:prstGeom prst="rect">
            <a:avLst/>
          </a:prstGeom>
        </p:spPr>
      </p:pic>
    </p:spTree>
    <p:extLst>
      <p:ext uri="{BB962C8B-B14F-4D97-AF65-F5344CB8AC3E}">
        <p14:creationId xmlns:p14="http://schemas.microsoft.com/office/powerpoint/2010/main" val="243762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Functions</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solidFill>
                  <a:srgbClr val="111111"/>
                </a:solidFill>
                <a:ea typeface="+mn-lt"/>
                <a:cs typeface="+mn-lt"/>
              </a:rPr>
              <a:t>Tidy evaluation includes a solution to this problem: embracing ;)</a:t>
            </a:r>
          </a:p>
          <a:p>
            <a:pPr lvl="1" algn="just"/>
            <a:endParaRPr lang="en-US" dirty="0">
              <a:solidFill>
                <a:srgbClr val="111111"/>
              </a:solidFill>
              <a:ea typeface="+mn-lt"/>
              <a:cs typeface="+mn-lt"/>
            </a:endParaRPr>
          </a:p>
          <a:p>
            <a:pPr lvl="1" algn="just"/>
            <a:r>
              <a:rPr lang="en-US" dirty="0">
                <a:solidFill>
                  <a:srgbClr val="111111"/>
                </a:solidFill>
                <a:ea typeface="+mn-lt"/>
                <a:cs typeface="+mn-lt"/>
              </a:rPr>
              <a:t>Embracing a variable tells {</a:t>
            </a:r>
            <a:r>
              <a:rPr lang="en-US" dirty="0" err="1">
                <a:solidFill>
                  <a:srgbClr val="111111"/>
                </a:solidFill>
                <a:ea typeface="+mn-lt"/>
                <a:cs typeface="+mn-lt"/>
              </a:rPr>
              <a:t>dplyr</a:t>
            </a:r>
            <a:r>
              <a:rPr lang="en-US" dirty="0">
                <a:solidFill>
                  <a:srgbClr val="111111"/>
                </a:solidFill>
                <a:ea typeface="+mn-lt"/>
                <a:cs typeface="+mn-lt"/>
              </a:rPr>
              <a:t>} to use the value stored inside the argument by using “</a:t>
            </a:r>
            <a:r>
              <a:rPr lang="en-US" b="1" dirty="0">
                <a:solidFill>
                  <a:srgbClr val="111111"/>
                </a:solidFill>
                <a:ea typeface="+mn-lt"/>
                <a:cs typeface="+mn-lt"/>
              </a:rPr>
              <a:t>{{}}</a:t>
            </a:r>
            <a:r>
              <a:rPr lang="en-US" dirty="0">
                <a:solidFill>
                  <a:srgbClr val="111111"/>
                </a:solidFill>
                <a:ea typeface="+mn-lt"/>
                <a:cs typeface="+mn-lt"/>
              </a:rPr>
              <a:t>”:</a:t>
            </a:r>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Data frame functions - indirection issue</a:t>
            </a:r>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2794902" y="4383936"/>
            <a:ext cx="3554195" cy="276999"/>
          </a:xfrm>
          <a:prstGeom prst="rect">
            <a:avLst/>
          </a:prstGeom>
          <a:noFill/>
        </p:spPr>
        <p:txBody>
          <a:bodyPr wrap="square">
            <a:spAutoFit/>
          </a:bodyPr>
          <a:lstStyle/>
          <a:p>
            <a:r>
              <a:rPr lang="en-US" sz="1200" dirty="0"/>
              <a:t>Indirection issue resolved in data frame functions</a:t>
            </a:r>
          </a:p>
        </p:txBody>
      </p:sp>
      <p:pic>
        <p:nvPicPr>
          <p:cNvPr id="3" name="Picture 2">
            <a:extLst>
              <a:ext uri="{FF2B5EF4-FFF2-40B4-BE49-F238E27FC236}">
                <a16:creationId xmlns:a16="http://schemas.microsoft.com/office/drawing/2014/main" id="{39E05E48-8C96-CD13-D210-F03AC5FD88E3}"/>
              </a:ext>
            </a:extLst>
          </p:cNvPr>
          <p:cNvPicPr>
            <a:picLocks noChangeAspect="1"/>
          </p:cNvPicPr>
          <p:nvPr/>
        </p:nvPicPr>
        <p:blipFill>
          <a:blip r:embed="rId2"/>
          <a:stretch>
            <a:fillRect/>
          </a:stretch>
        </p:blipFill>
        <p:spPr>
          <a:xfrm>
            <a:off x="2547230" y="2000393"/>
            <a:ext cx="4049540" cy="2238392"/>
          </a:xfrm>
          <a:prstGeom prst="rect">
            <a:avLst/>
          </a:prstGeom>
        </p:spPr>
      </p:pic>
    </p:spTree>
    <p:extLst>
      <p:ext uri="{BB962C8B-B14F-4D97-AF65-F5344CB8AC3E}">
        <p14:creationId xmlns:p14="http://schemas.microsoft.com/office/powerpoint/2010/main" val="707041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3B24A-0D74-EE4D-A6A3-9C147D880943}"/>
              </a:ext>
            </a:extLst>
          </p:cNvPr>
          <p:cNvSpPr>
            <a:spLocks noGrp="1"/>
          </p:cNvSpPr>
          <p:nvPr>
            <p:ph type="ctrTitle"/>
          </p:nvPr>
        </p:nvSpPr>
        <p:spPr>
          <a:xfrm>
            <a:off x="457200" y="1777422"/>
            <a:ext cx="4734000" cy="844701"/>
          </a:xfrm>
        </p:spPr>
        <p:txBody>
          <a:bodyPr/>
          <a:lstStyle/>
          <a:p>
            <a:r>
              <a:rPr lang="en-US" dirty="0"/>
              <a:t>Vectorization</a:t>
            </a:r>
          </a:p>
        </p:txBody>
      </p:sp>
      <p:sp>
        <p:nvSpPr>
          <p:cNvPr id="3" name="Subtitle 2">
            <a:extLst>
              <a:ext uri="{FF2B5EF4-FFF2-40B4-BE49-F238E27FC236}">
                <a16:creationId xmlns:a16="http://schemas.microsoft.com/office/drawing/2014/main" id="{905CBDDF-E897-D540-9507-7624C20E3488}"/>
              </a:ext>
            </a:extLst>
          </p:cNvPr>
          <p:cNvSpPr>
            <a:spLocks noGrp="1"/>
          </p:cNvSpPr>
          <p:nvPr>
            <p:ph type="subTitle" idx="1"/>
          </p:nvPr>
        </p:nvSpPr>
        <p:spPr/>
        <p:txBody>
          <a:bodyPr/>
          <a:lstStyle/>
          <a:p>
            <a:r>
              <a:rPr lang="en-US" dirty="0"/>
              <a:t>Speeding up the process</a:t>
            </a:r>
          </a:p>
        </p:txBody>
      </p:sp>
    </p:spTree>
    <p:extLst>
      <p:ext uri="{BB962C8B-B14F-4D97-AF65-F5344CB8AC3E}">
        <p14:creationId xmlns:p14="http://schemas.microsoft.com/office/powerpoint/2010/main" val="1566858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3B24A-0D74-EE4D-A6A3-9C147D880943}"/>
              </a:ext>
            </a:extLst>
          </p:cNvPr>
          <p:cNvSpPr>
            <a:spLocks noGrp="1"/>
          </p:cNvSpPr>
          <p:nvPr>
            <p:ph type="ctrTitle"/>
          </p:nvPr>
        </p:nvSpPr>
        <p:spPr>
          <a:xfrm>
            <a:off x="457200" y="1777422"/>
            <a:ext cx="4734000" cy="844701"/>
          </a:xfrm>
        </p:spPr>
        <p:txBody>
          <a:bodyPr/>
          <a:lstStyle/>
          <a:p>
            <a:r>
              <a:rPr lang="en-US" dirty="0"/>
              <a:t>Creating a project</a:t>
            </a:r>
          </a:p>
        </p:txBody>
      </p:sp>
      <p:sp>
        <p:nvSpPr>
          <p:cNvPr id="3" name="Subtitle 2">
            <a:extLst>
              <a:ext uri="{FF2B5EF4-FFF2-40B4-BE49-F238E27FC236}">
                <a16:creationId xmlns:a16="http://schemas.microsoft.com/office/drawing/2014/main" id="{905CBDDF-E897-D540-9507-7624C20E3488}"/>
              </a:ext>
            </a:extLst>
          </p:cNvPr>
          <p:cNvSpPr>
            <a:spLocks noGrp="1"/>
          </p:cNvSpPr>
          <p:nvPr>
            <p:ph type="subTitle" idx="1"/>
          </p:nvPr>
        </p:nvSpPr>
        <p:spPr/>
        <p:txBody>
          <a:bodyPr/>
          <a:lstStyle/>
          <a:p>
            <a:r>
              <a:rPr lang="en-US" dirty="0"/>
              <a:t>A reproducible project</a:t>
            </a:r>
          </a:p>
        </p:txBody>
      </p:sp>
    </p:spTree>
    <p:extLst>
      <p:ext uri="{BB962C8B-B14F-4D97-AF65-F5344CB8AC3E}">
        <p14:creationId xmlns:p14="http://schemas.microsoft.com/office/powerpoint/2010/main" val="9864589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Vectorization</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Vectorization is the process of converting an algorithm from operating on a single value at a time to operating on a set of values (vector) at one time;</a:t>
            </a:r>
          </a:p>
          <a:p>
            <a:pPr lvl="1" algn="just"/>
            <a:endParaRPr lang="en-US" dirty="0"/>
          </a:p>
          <a:p>
            <a:pPr lvl="1" algn="just"/>
            <a:r>
              <a:rPr lang="en-US" dirty="0"/>
              <a:t>One option to vectorize functions is to use “</a:t>
            </a:r>
            <a:r>
              <a:rPr lang="en-US" b="1" dirty="0" err="1"/>
              <a:t>dplyr</a:t>
            </a:r>
            <a:r>
              <a:rPr lang="en-US" b="1" dirty="0"/>
              <a:t>::across()</a:t>
            </a:r>
            <a:r>
              <a:rPr lang="en-US" dirty="0"/>
              <a:t>” function, which apply the same transformation to multiple columns, allowing you to use “</a:t>
            </a:r>
            <a:r>
              <a:rPr lang="en-US" b="1" dirty="0" err="1"/>
              <a:t>dplyr</a:t>
            </a:r>
            <a:r>
              <a:rPr lang="en-US" b="1" dirty="0"/>
              <a:t>::select()</a:t>
            </a:r>
            <a:r>
              <a:rPr lang="en-US" dirty="0"/>
              <a:t>” semantics inside in "data-masking" functions like “</a:t>
            </a:r>
            <a:r>
              <a:rPr lang="en-US" b="1" dirty="0" err="1"/>
              <a:t>dplyr</a:t>
            </a:r>
            <a:r>
              <a:rPr lang="en-US" b="1" dirty="0"/>
              <a:t>::</a:t>
            </a:r>
            <a:r>
              <a:rPr lang="en-US" b="1" dirty="0" err="1"/>
              <a:t>summarise</a:t>
            </a:r>
            <a:r>
              <a:rPr lang="en-US" b="1" dirty="0"/>
              <a:t>()</a:t>
            </a:r>
            <a:r>
              <a:rPr lang="en-US" dirty="0"/>
              <a:t>” and “</a:t>
            </a:r>
            <a:r>
              <a:rPr lang="en-US" b="1" dirty="0" err="1"/>
              <a:t>dplyr</a:t>
            </a:r>
            <a:r>
              <a:rPr lang="en-US" b="1" dirty="0"/>
              <a:t>::mutate()</a:t>
            </a:r>
            <a:r>
              <a:rPr lang="en-US" dirty="0"/>
              <a:t>”</a:t>
            </a:r>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dplyr</a:t>
            </a:r>
            <a:r>
              <a:rPr lang="en-US" dirty="0"/>
              <a:t>::across()</a:t>
            </a:r>
          </a:p>
        </p:txBody>
      </p:sp>
    </p:spTree>
    <p:extLst>
      <p:ext uri="{BB962C8B-B14F-4D97-AF65-F5344CB8AC3E}">
        <p14:creationId xmlns:p14="http://schemas.microsoft.com/office/powerpoint/2010/main" val="2054671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Vectorization</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dplyr</a:t>
            </a:r>
            <a:r>
              <a:rPr lang="en-US" dirty="0"/>
              <a:t>::across()</a:t>
            </a:r>
          </a:p>
          <a:p>
            <a:endParaRPr lang="en-US" dirty="0"/>
          </a:p>
        </p:txBody>
      </p:sp>
      <p:sp>
        <p:nvSpPr>
          <p:cNvPr id="4" name="TextBox 3">
            <a:extLst>
              <a:ext uri="{FF2B5EF4-FFF2-40B4-BE49-F238E27FC236}">
                <a16:creationId xmlns:a16="http://schemas.microsoft.com/office/drawing/2014/main" id="{FA6DCD66-887C-3810-869F-ABE0B3687660}"/>
              </a:ext>
            </a:extLst>
          </p:cNvPr>
          <p:cNvSpPr txBox="1"/>
          <p:nvPr/>
        </p:nvSpPr>
        <p:spPr>
          <a:xfrm>
            <a:off x="3280251" y="4383936"/>
            <a:ext cx="2583498" cy="276999"/>
          </a:xfrm>
          <a:prstGeom prst="rect">
            <a:avLst/>
          </a:prstGeom>
          <a:noFill/>
        </p:spPr>
        <p:txBody>
          <a:bodyPr wrap="square">
            <a:spAutoFit/>
          </a:bodyPr>
          <a:lstStyle/>
          <a:p>
            <a:r>
              <a:rPr lang="en-US" sz="1200" dirty="0"/>
              <a:t>Vectorization using </a:t>
            </a:r>
            <a:r>
              <a:rPr lang="en-US" sz="1200" dirty="0" err="1"/>
              <a:t>dplyr</a:t>
            </a:r>
            <a:r>
              <a:rPr lang="en-US" sz="1200" dirty="0"/>
              <a:t>::across()</a:t>
            </a:r>
          </a:p>
        </p:txBody>
      </p:sp>
      <p:pic>
        <p:nvPicPr>
          <p:cNvPr id="8" name="Picture 7">
            <a:extLst>
              <a:ext uri="{FF2B5EF4-FFF2-40B4-BE49-F238E27FC236}">
                <a16:creationId xmlns:a16="http://schemas.microsoft.com/office/drawing/2014/main" id="{A81762A2-1889-39DF-9BC7-1F55582C11BA}"/>
              </a:ext>
            </a:extLst>
          </p:cNvPr>
          <p:cNvPicPr>
            <a:picLocks noChangeAspect="1"/>
          </p:cNvPicPr>
          <p:nvPr/>
        </p:nvPicPr>
        <p:blipFill>
          <a:blip r:embed="rId2"/>
          <a:stretch>
            <a:fillRect/>
          </a:stretch>
        </p:blipFill>
        <p:spPr>
          <a:xfrm>
            <a:off x="1704975" y="1165457"/>
            <a:ext cx="5734050" cy="3067050"/>
          </a:xfrm>
          <a:prstGeom prst="rect">
            <a:avLst/>
          </a:prstGeom>
        </p:spPr>
      </p:pic>
    </p:spTree>
    <p:extLst>
      <p:ext uri="{BB962C8B-B14F-4D97-AF65-F5344CB8AC3E}">
        <p14:creationId xmlns:p14="http://schemas.microsoft.com/office/powerpoint/2010/main" val="1052449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Vectorization</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a:t>
            </a:r>
            <a:r>
              <a:rPr lang="en-US" b="1" dirty="0"/>
              <a:t>base::</a:t>
            </a:r>
            <a:r>
              <a:rPr lang="en-US" b="1" dirty="0" err="1"/>
              <a:t>lapply</a:t>
            </a:r>
            <a:r>
              <a:rPr lang="en-US" b="1" dirty="0"/>
              <a:t>()</a:t>
            </a:r>
            <a:r>
              <a:rPr lang="en-US" dirty="0"/>
              <a:t>” returns a list of the same length as the input, each element of which is the result of applying a function to the corresponding element of the input. Its main arguments are:</a:t>
            </a:r>
          </a:p>
          <a:p>
            <a:pPr lvl="2" algn="just"/>
            <a:r>
              <a:rPr lang="en-US" dirty="0"/>
              <a:t>“</a:t>
            </a:r>
            <a:r>
              <a:rPr lang="en-US" b="1" dirty="0"/>
              <a:t>X</a:t>
            </a:r>
            <a:r>
              <a:rPr lang="en-US" dirty="0"/>
              <a:t>”: a list;</a:t>
            </a:r>
          </a:p>
          <a:p>
            <a:pPr lvl="2" algn="just"/>
            <a:r>
              <a:rPr lang="en-US" dirty="0"/>
              <a:t>“</a:t>
            </a:r>
            <a:r>
              <a:rPr lang="en-US" b="1" dirty="0"/>
              <a:t>FUN</a:t>
            </a:r>
            <a:r>
              <a:rPr lang="en-US" dirty="0"/>
              <a:t>”: the function to be applied to each element of X.</a:t>
            </a:r>
          </a:p>
          <a:p>
            <a:pPr lvl="1" algn="just"/>
            <a:endParaRPr lang="en-US" dirty="0"/>
          </a:p>
          <a:p>
            <a:pPr lvl="1" algn="just"/>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base::</a:t>
            </a:r>
            <a:r>
              <a:rPr lang="en-US" dirty="0" err="1"/>
              <a:t>lapply</a:t>
            </a:r>
            <a:r>
              <a:rPr lang="en-US" dirty="0"/>
              <a:t>()</a:t>
            </a:r>
          </a:p>
        </p:txBody>
      </p:sp>
      <p:sp>
        <p:nvSpPr>
          <p:cNvPr id="4" name="TextBox 3">
            <a:extLst>
              <a:ext uri="{FF2B5EF4-FFF2-40B4-BE49-F238E27FC236}">
                <a16:creationId xmlns:a16="http://schemas.microsoft.com/office/drawing/2014/main" id="{FA6DCD66-887C-3810-869F-ABE0B3687660}"/>
              </a:ext>
            </a:extLst>
          </p:cNvPr>
          <p:cNvSpPr txBox="1"/>
          <p:nvPr/>
        </p:nvSpPr>
        <p:spPr>
          <a:xfrm>
            <a:off x="3407725" y="4383936"/>
            <a:ext cx="2328550" cy="276999"/>
          </a:xfrm>
          <a:prstGeom prst="rect">
            <a:avLst/>
          </a:prstGeom>
          <a:noFill/>
        </p:spPr>
        <p:txBody>
          <a:bodyPr wrap="square">
            <a:spAutoFit/>
          </a:bodyPr>
          <a:lstStyle/>
          <a:p>
            <a:r>
              <a:rPr lang="en-US" sz="1200" dirty="0"/>
              <a:t>Base::</a:t>
            </a:r>
            <a:r>
              <a:rPr lang="en-US" sz="1200" dirty="0" err="1"/>
              <a:t>lapply</a:t>
            </a:r>
            <a:r>
              <a:rPr lang="en-US" sz="1200" dirty="0"/>
              <a:t>() vectorizing a list</a:t>
            </a:r>
          </a:p>
        </p:txBody>
      </p:sp>
      <p:pic>
        <p:nvPicPr>
          <p:cNvPr id="9" name="Picture 8">
            <a:extLst>
              <a:ext uri="{FF2B5EF4-FFF2-40B4-BE49-F238E27FC236}">
                <a16:creationId xmlns:a16="http://schemas.microsoft.com/office/drawing/2014/main" id="{2AA4C86D-E5C8-4B1C-9B7D-0FEF4E855B0A}"/>
              </a:ext>
            </a:extLst>
          </p:cNvPr>
          <p:cNvPicPr>
            <a:picLocks noChangeAspect="1"/>
          </p:cNvPicPr>
          <p:nvPr/>
        </p:nvPicPr>
        <p:blipFill>
          <a:blip r:embed="rId2"/>
          <a:stretch>
            <a:fillRect/>
          </a:stretch>
        </p:blipFill>
        <p:spPr>
          <a:xfrm>
            <a:off x="2214140" y="2158787"/>
            <a:ext cx="4715720" cy="2079997"/>
          </a:xfrm>
          <a:prstGeom prst="rect">
            <a:avLst/>
          </a:prstGeom>
        </p:spPr>
      </p:pic>
    </p:spTree>
    <p:extLst>
      <p:ext uri="{BB962C8B-B14F-4D97-AF65-F5344CB8AC3E}">
        <p14:creationId xmlns:p14="http://schemas.microsoft.com/office/powerpoint/2010/main" val="2163481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Vectorization</a:t>
            </a:r>
          </a:p>
        </p:txBody>
      </p:sp>
      <p:pic>
        <p:nvPicPr>
          <p:cNvPr id="3" name="Content Placeholder 2">
            <a:extLst>
              <a:ext uri="{FF2B5EF4-FFF2-40B4-BE49-F238E27FC236}">
                <a16:creationId xmlns:a16="http://schemas.microsoft.com/office/drawing/2014/main" id="{3208203E-DF50-F5AA-8FB7-2C5BD0498676}"/>
              </a:ext>
            </a:extLst>
          </p:cNvPr>
          <p:cNvPicPr>
            <a:picLocks noGrp="1" noChangeAspect="1"/>
          </p:cNvPicPr>
          <p:nvPr>
            <p:ph idx="1"/>
          </p:nvPr>
        </p:nvPicPr>
        <p:blipFill>
          <a:blip r:embed="rId2"/>
          <a:stretch>
            <a:fillRect/>
          </a:stretch>
        </p:blipFill>
        <p:spPr>
          <a:xfrm>
            <a:off x="1950056" y="1114755"/>
            <a:ext cx="2439659" cy="3117752"/>
          </a:xfrm>
        </p:spPr>
      </p:pic>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base::</a:t>
            </a:r>
            <a:r>
              <a:rPr lang="en-US" dirty="0" err="1"/>
              <a:t>lapply</a:t>
            </a:r>
            <a:r>
              <a:rPr lang="en-US" dirty="0"/>
              <a:t>()</a:t>
            </a:r>
          </a:p>
        </p:txBody>
      </p:sp>
      <p:sp>
        <p:nvSpPr>
          <p:cNvPr id="4" name="TextBox 3">
            <a:extLst>
              <a:ext uri="{FF2B5EF4-FFF2-40B4-BE49-F238E27FC236}">
                <a16:creationId xmlns:a16="http://schemas.microsoft.com/office/drawing/2014/main" id="{FA6DCD66-887C-3810-869F-ABE0B3687660}"/>
              </a:ext>
            </a:extLst>
          </p:cNvPr>
          <p:cNvSpPr txBox="1"/>
          <p:nvPr/>
        </p:nvSpPr>
        <p:spPr>
          <a:xfrm>
            <a:off x="3422125" y="4383936"/>
            <a:ext cx="2299749" cy="276999"/>
          </a:xfrm>
          <a:prstGeom prst="rect">
            <a:avLst/>
          </a:prstGeom>
          <a:noFill/>
        </p:spPr>
        <p:txBody>
          <a:bodyPr wrap="square">
            <a:spAutoFit/>
          </a:bodyPr>
          <a:lstStyle/>
          <a:p>
            <a:r>
              <a:rPr lang="en-US" sz="1200" dirty="0"/>
              <a:t>Base::</a:t>
            </a:r>
            <a:r>
              <a:rPr lang="en-US" sz="1200" dirty="0" err="1"/>
              <a:t>lapply</a:t>
            </a:r>
            <a:r>
              <a:rPr lang="en-US" sz="1200" dirty="0"/>
              <a:t>() vectorizing a list</a:t>
            </a:r>
          </a:p>
        </p:txBody>
      </p:sp>
      <p:pic>
        <p:nvPicPr>
          <p:cNvPr id="10" name="Picture 9">
            <a:extLst>
              <a:ext uri="{FF2B5EF4-FFF2-40B4-BE49-F238E27FC236}">
                <a16:creationId xmlns:a16="http://schemas.microsoft.com/office/drawing/2014/main" id="{3A0DE832-CFFB-86FF-1A73-5DE0AD84251C}"/>
              </a:ext>
            </a:extLst>
          </p:cNvPr>
          <p:cNvPicPr>
            <a:picLocks noChangeAspect="1"/>
          </p:cNvPicPr>
          <p:nvPr/>
        </p:nvPicPr>
        <p:blipFill>
          <a:blip r:embed="rId3"/>
          <a:stretch>
            <a:fillRect/>
          </a:stretch>
        </p:blipFill>
        <p:spPr>
          <a:xfrm>
            <a:off x="5486400" y="1114755"/>
            <a:ext cx="1707544" cy="3113250"/>
          </a:xfrm>
          <a:prstGeom prst="rect">
            <a:avLst/>
          </a:prstGeom>
        </p:spPr>
      </p:pic>
    </p:spTree>
    <p:extLst>
      <p:ext uri="{BB962C8B-B14F-4D97-AF65-F5344CB8AC3E}">
        <p14:creationId xmlns:p14="http://schemas.microsoft.com/office/powerpoint/2010/main" val="11211617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3B24A-0D74-EE4D-A6A3-9C147D880943}"/>
              </a:ext>
            </a:extLst>
          </p:cNvPr>
          <p:cNvSpPr>
            <a:spLocks noGrp="1"/>
          </p:cNvSpPr>
          <p:nvPr>
            <p:ph type="ctrTitle"/>
          </p:nvPr>
        </p:nvSpPr>
        <p:spPr>
          <a:xfrm>
            <a:off x="457200" y="1777422"/>
            <a:ext cx="4734000" cy="844701"/>
          </a:xfrm>
        </p:spPr>
        <p:txBody>
          <a:bodyPr/>
          <a:lstStyle/>
          <a:p>
            <a:r>
              <a:rPr lang="en-US" dirty="0"/>
              <a:t>Useful links and Q&amp;A</a:t>
            </a:r>
          </a:p>
        </p:txBody>
      </p:sp>
      <p:sp>
        <p:nvSpPr>
          <p:cNvPr id="3" name="Subtitle 2">
            <a:extLst>
              <a:ext uri="{FF2B5EF4-FFF2-40B4-BE49-F238E27FC236}">
                <a16:creationId xmlns:a16="http://schemas.microsoft.com/office/drawing/2014/main" id="{905CBDDF-E897-D540-9507-7624C20E3488}"/>
              </a:ext>
            </a:extLst>
          </p:cNvPr>
          <p:cNvSpPr>
            <a:spLocks noGrp="1"/>
          </p:cNvSpPr>
          <p:nvPr>
            <p:ph type="subTitle" idx="1"/>
          </p:nvPr>
        </p:nvSpPr>
        <p:spPr/>
        <p:txBody>
          <a:bodyPr/>
          <a:lstStyle/>
          <a:p>
            <a:r>
              <a:rPr lang="en-US" dirty="0"/>
              <a:t>Good references ;)</a:t>
            </a:r>
          </a:p>
        </p:txBody>
      </p:sp>
    </p:spTree>
    <p:extLst>
      <p:ext uri="{BB962C8B-B14F-4D97-AF65-F5344CB8AC3E}">
        <p14:creationId xmlns:p14="http://schemas.microsoft.com/office/powerpoint/2010/main" val="4083657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Useful links and Q&amp;A</a:t>
            </a:r>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Useful links</a:t>
            </a:r>
          </a:p>
        </p:txBody>
      </p:sp>
      <p:sp>
        <p:nvSpPr>
          <p:cNvPr id="3" name="Content Placeholder 5">
            <a:extLst>
              <a:ext uri="{FF2B5EF4-FFF2-40B4-BE49-F238E27FC236}">
                <a16:creationId xmlns:a16="http://schemas.microsoft.com/office/drawing/2014/main" id="{2150AE40-0CD1-F453-F977-BFDB35FB3597}"/>
              </a:ext>
            </a:extLst>
          </p:cNvPr>
          <p:cNvSpPr>
            <a:spLocks noGrp="1"/>
          </p:cNvSpPr>
          <p:nvPr>
            <p:ph idx="1"/>
          </p:nvPr>
        </p:nvSpPr>
        <p:spPr>
          <a:xfrm>
            <a:off x="457200" y="1165457"/>
            <a:ext cx="8229600" cy="3463437"/>
          </a:xfrm>
        </p:spPr>
        <p:txBody>
          <a:bodyPr/>
          <a:lstStyle/>
          <a:p>
            <a:pPr lvl="1"/>
            <a:r>
              <a:rPr lang="en-US" dirty="0">
                <a:hlinkClick r:id="rId2"/>
              </a:rPr>
              <a:t>R 4 Data Science</a:t>
            </a:r>
            <a:r>
              <a:rPr lang="en-US" dirty="0"/>
              <a:t>;</a:t>
            </a:r>
          </a:p>
          <a:p>
            <a:pPr lvl="1"/>
            <a:endParaRPr lang="en-US" dirty="0"/>
          </a:p>
          <a:p>
            <a:pPr lvl="1"/>
            <a:r>
              <a:rPr lang="en-US" dirty="0">
                <a:hlinkClick r:id="rId3"/>
              </a:rPr>
              <a:t>SWIRL</a:t>
            </a:r>
            <a:r>
              <a:rPr lang="en-US" dirty="0"/>
              <a:t>;</a:t>
            </a:r>
          </a:p>
          <a:p>
            <a:pPr lvl="1"/>
            <a:endParaRPr lang="en-US" dirty="0"/>
          </a:p>
          <a:p>
            <a:pPr lvl="1"/>
            <a:r>
              <a:rPr lang="en-US" dirty="0">
                <a:hlinkClick r:id="rId4"/>
              </a:rPr>
              <a:t>Training By </a:t>
            </a:r>
            <a:r>
              <a:rPr lang="en-US" dirty="0" err="1">
                <a:hlinkClick r:id="rId4"/>
              </a:rPr>
              <a:t>Packt</a:t>
            </a:r>
            <a:r>
              <a:rPr lang="en-US" dirty="0"/>
              <a:t>;</a:t>
            </a:r>
          </a:p>
          <a:p>
            <a:pPr lvl="1"/>
            <a:endParaRPr lang="en-US" dirty="0"/>
          </a:p>
          <a:p>
            <a:pPr lvl="1"/>
            <a:r>
              <a:rPr lang="en-US" dirty="0">
                <a:hlinkClick r:id="rId5"/>
              </a:rPr>
              <a:t>Vicky </a:t>
            </a:r>
            <a:r>
              <a:rPr lang="en-US" dirty="0" err="1">
                <a:hlinkClick r:id="rId5"/>
              </a:rPr>
              <a:t>Tanzil’s</a:t>
            </a:r>
            <a:r>
              <a:rPr lang="en-US" dirty="0">
                <a:hlinkClick r:id="rId5"/>
              </a:rPr>
              <a:t> presentations about </a:t>
            </a:r>
            <a:r>
              <a:rPr lang="en-US" dirty="0" err="1">
                <a:hlinkClick r:id="rId5"/>
              </a:rPr>
              <a:t>RegEx</a:t>
            </a:r>
            <a:r>
              <a:rPr lang="en-US" dirty="0">
                <a:hlinkClick r:id="rId5"/>
              </a:rPr>
              <a:t> (minute 32)</a:t>
            </a:r>
            <a:r>
              <a:rPr lang="en-US" dirty="0"/>
              <a:t>;</a:t>
            </a:r>
          </a:p>
          <a:p>
            <a:pPr lvl="1"/>
            <a:endParaRPr lang="en-US" dirty="0"/>
          </a:p>
          <a:p>
            <a:pPr lvl="1"/>
            <a:r>
              <a:rPr lang="en-US" dirty="0">
                <a:hlinkClick r:id="rId6"/>
              </a:rPr>
              <a:t>Quick check of </a:t>
            </a:r>
            <a:r>
              <a:rPr lang="en-US" dirty="0" err="1">
                <a:hlinkClick r:id="rId6"/>
              </a:rPr>
              <a:t>RegEx</a:t>
            </a:r>
            <a:r>
              <a:rPr lang="en-US" dirty="0"/>
              <a:t>;</a:t>
            </a:r>
          </a:p>
          <a:p>
            <a:pPr lvl="1"/>
            <a:endParaRPr lang="en-US" dirty="0"/>
          </a:p>
          <a:p>
            <a:pPr lvl="1"/>
            <a:r>
              <a:rPr lang="en-US" dirty="0">
                <a:hlinkClick r:id="rId7"/>
              </a:rPr>
              <a:t>RStudio add-in for </a:t>
            </a:r>
            <a:r>
              <a:rPr lang="en-US" dirty="0" err="1">
                <a:hlinkClick r:id="rId7"/>
              </a:rPr>
              <a:t>RegEx</a:t>
            </a:r>
            <a:r>
              <a:rPr lang="en-US" dirty="0"/>
              <a:t>;</a:t>
            </a:r>
          </a:p>
          <a:p>
            <a:pPr lvl="1"/>
            <a:endParaRPr lang="en-US" dirty="0"/>
          </a:p>
          <a:p>
            <a:pPr lvl="1"/>
            <a:r>
              <a:rPr lang="en-US" dirty="0">
                <a:hlinkClick r:id="rId8"/>
              </a:rPr>
              <a:t>{</a:t>
            </a:r>
            <a:r>
              <a:rPr lang="en-US" dirty="0" err="1">
                <a:hlinkClick r:id="rId8"/>
              </a:rPr>
              <a:t>stringr</a:t>
            </a:r>
            <a:r>
              <a:rPr lang="en-US" dirty="0">
                <a:hlinkClick r:id="rId8"/>
              </a:rPr>
              <a:t>} </a:t>
            </a:r>
            <a:r>
              <a:rPr lang="en-US" dirty="0" err="1">
                <a:hlinkClick r:id="rId8"/>
              </a:rPr>
              <a:t>cheatsheet</a:t>
            </a:r>
            <a:r>
              <a:rPr lang="en-US" dirty="0"/>
              <a:t>.</a:t>
            </a:r>
          </a:p>
          <a:p>
            <a:pPr lvl="1"/>
            <a:endParaRPr lang="en-US" dirty="0"/>
          </a:p>
          <a:p>
            <a:pPr lvl="1"/>
            <a:endParaRPr lang="en-US" dirty="0"/>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418457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Useful links and Q&amp;A</a:t>
            </a:r>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Questions</a:t>
            </a:r>
          </a:p>
        </p:txBody>
      </p:sp>
      <p:sp>
        <p:nvSpPr>
          <p:cNvPr id="3" name="Content Placeholder 5">
            <a:extLst>
              <a:ext uri="{FF2B5EF4-FFF2-40B4-BE49-F238E27FC236}">
                <a16:creationId xmlns:a16="http://schemas.microsoft.com/office/drawing/2014/main" id="{2150AE40-0CD1-F453-F977-BFDB35FB3597}"/>
              </a:ext>
            </a:extLst>
          </p:cNvPr>
          <p:cNvSpPr>
            <a:spLocks noGrp="1"/>
          </p:cNvSpPr>
          <p:nvPr>
            <p:ph idx="1"/>
          </p:nvPr>
        </p:nvSpPr>
        <p:spPr>
          <a:xfrm>
            <a:off x="457200" y="1165457"/>
            <a:ext cx="8229600" cy="3162242"/>
          </a:xfrm>
        </p:spPr>
        <p:txBody>
          <a:bodyPr/>
          <a:lstStyle/>
          <a:p>
            <a:pPr lvl="1"/>
            <a:endParaRPr lang="en-US" dirty="0"/>
          </a:p>
          <a:p>
            <a:pPr lvl="1"/>
            <a:endParaRPr lang="en-US" dirty="0"/>
          </a:p>
          <a:p>
            <a:pPr lvl="1"/>
            <a:endParaRPr lang="en-US" dirty="0"/>
          </a:p>
        </p:txBody>
      </p:sp>
      <p:pic>
        <p:nvPicPr>
          <p:cNvPr id="4" name="Graphic 3" descr="Question Mark with solid fill">
            <a:extLst>
              <a:ext uri="{FF2B5EF4-FFF2-40B4-BE49-F238E27FC236}">
                <a16:creationId xmlns:a16="http://schemas.microsoft.com/office/drawing/2014/main" id="{0E97DBD2-4C8D-96E0-B4B7-F88E913B4A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51400" y="1551150"/>
            <a:ext cx="2041200" cy="2041200"/>
          </a:xfrm>
          <a:prstGeom prst="rect">
            <a:avLst/>
          </a:prstGeom>
        </p:spPr>
      </p:pic>
    </p:spTree>
    <p:extLst>
      <p:ext uri="{BB962C8B-B14F-4D97-AF65-F5344CB8AC3E}">
        <p14:creationId xmlns:p14="http://schemas.microsoft.com/office/powerpoint/2010/main" val="96098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51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Creating a project</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The objective of this presentation is to explain some data manipulation functions and tips;</a:t>
            </a:r>
          </a:p>
          <a:p>
            <a:pPr lvl="1" algn="just"/>
            <a:endParaRPr lang="en-US" dirty="0"/>
          </a:p>
          <a:p>
            <a:pPr lvl="1" algn="just"/>
            <a:r>
              <a:rPr lang="en-US" dirty="0"/>
              <a:t>Thanks for doing your homework and creating a new personal project named “</a:t>
            </a:r>
            <a:r>
              <a:rPr lang="en-US" dirty="0" err="1"/>
              <a:t>data_manipulation</a:t>
            </a:r>
            <a:r>
              <a:rPr lang="en-US" dirty="0"/>
              <a:t>”. Now you can put it aside, but don't forget the concepts you've learned!</a:t>
            </a:r>
          </a:p>
          <a:p>
            <a:pPr lvl="1" algn="just"/>
            <a:endParaRPr lang="en-US" dirty="0"/>
          </a:p>
          <a:p>
            <a:pPr lvl="1" algn="just"/>
            <a:r>
              <a:rPr lang="en-US" dirty="0"/>
              <a:t>As you are now familiar with the concepts of projects, libraries, repositories and .</a:t>
            </a:r>
            <a:r>
              <a:rPr lang="en-US" dirty="0" err="1"/>
              <a:t>Rprofile</a:t>
            </a:r>
            <a:r>
              <a:rPr lang="en-US" dirty="0"/>
              <a:t>, we are pleased to introduce the {</a:t>
            </a:r>
            <a:r>
              <a:rPr lang="en-US" dirty="0" err="1">
                <a:hlinkClick r:id="rId2"/>
              </a:rPr>
              <a:t>renv</a:t>
            </a:r>
            <a:r>
              <a:rPr lang="en-US" dirty="0"/>
              <a:t>} package </a:t>
            </a:r>
            <a:r>
              <a:rPr lang="en-US" dirty="0">
                <a:sym typeface="Wingdings" panose="05000000000000000000" pitchFamily="2" charset="2"/>
              </a:rPr>
              <a:t></a:t>
            </a:r>
          </a:p>
          <a:p>
            <a:pPr lvl="1" algn="just"/>
            <a:endParaRPr lang="en-US" dirty="0"/>
          </a:p>
          <a:p>
            <a:pPr lvl="1" algn="just"/>
            <a:r>
              <a:rPr lang="en-US" dirty="0"/>
              <a:t>{</a:t>
            </a:r>
            <a:r>
              <a:rPr lang="en-US" dirty="0" err="1"/>
              <a:t>renv</a:t>
            </a:r>
            <a:r>
              <a:rPr lang="en-US" dirty="0"/>
              <a:t>} package helps you create </a:t>
            </a:r>
            <a:r>
              <a:rPr lang="en-US" b="1" dirty="0"/>
              <a:t>r</a:t>
            </a:r>
            <a:r>
              <a:rPr lang="en-US" dirty="0"/>
              <a:t>eproducible </a:t>
            </a:r>
            <a:r>
              <a:rPr lang="en-US" b="1" dirty="0"/>
              <a:t>env</a:t>
            </a:r>
            <a:r>
              <a:rPr lang="en-US" dirty="0"/>
              <a:t>ironments for your R projects, it makes them:​</a:t>
            </a:r>
          </a:p>
          <a:p>
            <a:pPr lvl="2" algn="just"/>
            <a:r>
              <a:rPr lang="en-US" b="1" dirty="0"/>
              <a:t>Isolated</a:t>
            </a:r>
            <a:r>
              <a:rPr lang="en-US" dirty="0"/>
              <a:t>: Installing a new or updated package for one project won’t break your other projects, and vice versa. That’s because {</a:t>
            </a:r>
            <a:r>
              <a:rPr lang="en-US" dirty="0" err="1"/>
              <a:t>renv</a:t>
            </a:r>
            <a:r>
              <a:rPr lang="en-US" dirty="0"/>
              <a:t>} gives each project its own private library;</a:t>
            </a:r>
          </a:p>
          <a:p>
            <a:pPr lvl="2" algn="just"/>
            <a:r>
              <a:rPr lang="en-US" b="1" dirty="0"/>
              <a:t>Portable</a:t>
            </a:r>
            <a:r>
              <a:rPr lang="en-US" dirty="0"/>
              <a:t>: Easily transport your projects from one computer to another, even across different platforms. {</a:t>
            </a:r>
            <a:r>
              <a:rPr lang="en-US" dirty="0" err="1"/>
              <a:t>renv</a:t>
            </a:r>
            <a:r>
              <a:rPr lang="en-US" dirty="0"/>
              <a:t>} makes it easy to install the packages your project depends on;</a:t>
            </a:r>
          </a:p>
          <a:p>
            <a:pPr lvl="2" algn="just"/>
            <a:r>
              <a:rPr lang="en-US" b="1" dirty="0"/>
              <a:t>Reproducible</a:t>
            </a:r>
            <a:r>
              <a:rPr lang="en-US" dirty="0"/>
              <a:t>: {</a:t>
            </a:r>
            <a:r>
              <a:rPr lang="en-US" dirty="0" err="1"/>
              <a:t>renv</a:t>
            </a:r>
            <a:r>
              <a:rPr lang="en-US" dirty="0"/>
              <a:t>} records the exact package versions you depend on, and ensures those exact versions are the ones that get installed wherever you go.</a:t>
            </a:r>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Personal project and {</a:t>
            </a:r>
            <a:r>
              <a:rPr lang="en-US" dirty="0" err="1"/>
              <a:t>renv</a:t>
            </a:r>
            <a:r>
              <a:rPr lang="en-US" dirty="0"/>
              <a:t>} package</a:t>
            </a:r>
          </a:p>
        </p:txBody>
      </p:sp>
    </p:spTree>
    <p:extLst>
      <p:ext uri="{BB962C8B-B14F-4D97-AF65-F5344CB8AC3E}">
        <p14:creationId xmlns:p14="http://schemas.microsoft.com/office/powerpoint/2010/main" val="301917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Creating a project</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According to </a:t>
            </a:r>
            <a:r>
              <a:rPr lang="en-US" dirty="0">
                <a:hlinkClick r:id="rId2"/>
              </a:rPr>
              <a:t>RStudio User Guide</a:t>
            </a:r>
            <a:r>
              <a:rPr lang="en-US" dirty="0"/>
              <a:t>, the general workflow when working with {</a:t>
            </a:r>
            <a:r>
              <a:rPr lang="en-US" dirty="0" err="1"/>
              <a:t>renv</a:t>
            </a:r>
            <a:r>
              <a:rPr lang="en-US" dirty="0"/>
              <a:t>} is:</a:t>
            </a:r>
          </a:p>
          <a:p>
            <a:pPr lvl="1" algn="just"/>
            <a:endParaRPr lang="en-US" dirty="0"/>
          </a:p>
          <a:p>
            <a:pPr marL="230188" lvl="1" indent="-230188" algn="just">
              <a:buFont typeface="+mj-lt"/>
              <a:buAutoNum type="arabicPeriod"/>
            </a:pPr>
            <a:r>
              <a:rPr lang="en-US" dirty="0"/>
              <a:t>Call “</a:t>
            </a:r>
            <a:r>
              <a:rPr lang="en-US" b="1" dirty="0" err="1"/>
              <a:t>renv</a:t>
            </a:r>
            <a:r>
              <a:rPr lang="en-US" b="1" dirty="0"/>
              <a:t>::</a:t>
            </a:r>
            <a:r>
              <a:rPr lang="en-US" b="1" dirty="0" err="1"/>
              <a:t>init</a:t>
            </a:r>
            <a:r>
              <a:rPr lang="en-US" b="1" dirty="0"/>
              <a:t>()</a:t>
            </a:r>
            <a:r>
              <a:rPr lang="en-US" dirty="0"/>
              <a:t>” to initialize a new project-local environment with a private R library;</a:t>
            </a:r>
          </a:p>
          <a:p>
            <a:pPr marL="230188" lvl="1" indent="-230188" algn="just">
              <a:buFont typeface="+mj-lt"/>
              <a:buAutoNum type="arabicPeriod"/>
            </a:pPr>
            <a:endParaRPr lang="en-US" dirty="0"/>
          </a:p>
          <a:p>
            <a:pPr marL="230188" lvl="1" indent="-230188" algn="just">
              <a:buFont typeface="+mj-lt"/>
              <a:buAutoNum type="arabicPeriod"/>
            </a:pPr>
            <a:r>
              <a:rPr lang="en-US" dirty="0"/>
              <a:t>Work in the project as normal, installing and removing new R packages as they are needed in the project;</a:t>
            </a:r>
          </a:p>
          <a:p>
            <a:pPr marL="230188" lvl="1" indent="-230188" algn="just">
              <a:buFont typeface="+mj-lt"/>
              <a:buAutoNum type="arabicPeriod"/>
            </a:pPr>
            <a:endParaRPr lang="en-US" dirty="0"/>
          </a:p>
          <a:p>
            <a:pPr marL="230188" lvl="1" indent="-230188" algn="just">
              <a:buFont typeface="+mj-lt"/>
              <a:buAutoNum type="arabicPeriod"/>
            </a:pPr>
            <a:r>
              <a:rPr lang="en-US" dirty="0"/>
              <a:t>Call “</a:t>
            </a:r>
            <a:r>
              <a:rPr lang="en-US" b="1" dirty="0" err="1"/>
              <a:t>renv</a:t>
            </a:r>
            <a:r>
              <a:rPr lang="en-US" b="1" dirty="0"/>
              <a:t>::snapshot()</a:t>
            </a:r>
            <a:r>
              <a:rPr lang="en-US" dirty="0"/>
              <a:t>” to save the state of the project library to the </a:t>
            </a:r>
            <a:r>
              <a:rPr lang="en-US" dirty="0" err="1"/>
              <a:t>lockfile</a:t>
            </a:r>
            <a:r>
              <a:rPr lang="en-US" dirty="0"/>
              <a:t> (called </a:t>
            </a:r>
            <a:r>
              <a:rPr lang="en-US" dirty="0" err="1"/>
              <a:t>renv.lock</a:t>
            </a:r>
            <a:r>
              <a:rPr lang="en-US" dirty="0"/>
              <a:t>);</a:t>
            </a:r>
          </a:p>
          <a:p>
            <a:pPr marL="230188" lvl="1" indent="-230188" algn="just">
              <a:buFont typeface="+mj-lt"/>
              <a:buAutoNum type="arabicPeriod"/>
            </a:pPr>
            <a:endParaRPr lang="en-US" dirty="0"/>
          </a:p>
          <a:p>
            <a:pPr marL="230188" lvl="1" indent="-230188" algn="just">
              <a:buFont typeface="+mj-lt"/>
              <a:buAutoNum type="arabicPeriod"/>
            </a:pPr>
            <a:r>
              <a:rPr lang="en-US" dirty="0"/>
              <a:t>Continue working on your project, installing and updating R packages as needed;</a:t>
            </a:r>
          </a:p>
          <a:p>
            <a:pPr marL="230188" lvl="1" indent="-230188" algn="just">
              <a:buFont typeface="+mj-lt"/>
              <a:buAutoNum type="arabicPeriod"/>
            </a:pPr>
            <a:endParaRPr lang="en-US" dirty="0"/>
          </a:p>
          <a:p>
            <a:pPr marL="230188" lvl="1" indent="-230188" algn="just">
              <a:buFont typeface="+mj-lt"/>
              <a:buAutoNum type="arabicPeriod"/>
            </a:pPr>
            <a:r>
              <a:rPr lang="en-US" dirty="0"/>
              <a:t>Call “</a:t>
            </a:r>
            <a:r>
              <a:rPr lang="en-US" b="1" dirty="0" err="1"/>
              <a:t>renv</a:t>
            </a:r>
            <a:r>
              <a:rPr lang="en-US" b="1" dirty="0"/>
              <a:t>::snapshot()</a:t>
            </a:r>
            <a:r>
              <a:rPr lang="en-US" dirty="0"/>
              <a:t>” again to save the state of your project library if your attempts to update R packages were successful, or call “</a:t>
            </a:r>
            <a:r>
              <a:rPr lang="en-US" b="1" dirty="0" err="1"/>
              <a:t>renv</a:t>
            </a:r>
            <a:r>
              <a:rPr lang="en-US" b="1" dirty="0"/>
              <a:t>::restore()</a:t>
            </a:r>
            <a:r>
              <a:rPr lang="en-US" dirty="0"/>
              <a:t>” to revert to the previous state as encoded in the </a:t>
            </a:r>
            <a:r>
              <a:rPr lang="en-US" dirty="0" err="1"/>
              <a:t>lockfile</a:t>
            </a:r>
            <a:r>
              <a:rPr lang="en-US" dirty="0"/>
              <a:t> if your attempts to update packages introduced some new problems.</a:t>
            </a:r>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a:t>
            </a:r>
            <a:r>
              <a:rPr lang="en-US" dirty="0" err="1"/>
              <a:t>renv</a:t>
            </a:r>
            <a:r>
              <a:rPr lang="en-US" dirty="0"/>
              <a:t>} workflow</a:t>
            </a:r>
          </a:p>
        </p:txBody>
      </p:sp>
    </p:spTree>
    <p:extLst>
      <p:ext uri="{BB962C8B-B14F-4D97-AF65-F5344CB8AC3E}">
        <p14:creationId xmlns:p14="http://schemas.microsoft.com/office/powerpoint/2010/main" val="3926323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Setting a New Directory project</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marL="0" lvl="1" indent="0" algn="just">
              <a:buNone/>
            </a:pPr>
            <a:endParaRPr lang="en-US" dirty="0"/>
          </a:p>
          <a:p>
            <a:pPr lvl="1" algn="just"/>
            <a:endParaRPr lang="en-US" dirty="0"/>
          </a:p>
          <a:p>
            <a:pPr lvl="1" algn="just"/>
            <a:endParaRPr lang="en-US" dirty="0"/>
          </a:p>
          <a:p>
            <a:pPr marL="0" lvl="1" indent="0" algn="just">
              <a:buNone/>
            </a:pPr>
            <a:endParaRPr lang="en-US" dirty="0"/>
          </a:p>
          <a:p>
            <a:pPr lvl="1" algn="just"/>
            <a:endParaRPr lang="en-US" dirty="0"/>
          </a:p>
          <a:p>
            <a:pPr marL="0" lvl="1" indent="0" algn="just">
              <a:buNone/>
            </a:pPr>
            <a:endParaRPr lang="en-US" dirty="0"/>
          </a:p>
          <a:p>
            <a:pPr lvl="1" algn="just"/>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a:t>
            </a:r>
            <a:r>
              <a:rPr lang="en-US" dirty="0" err="1"/>
              <a:t>renv</a:t>
            </a:r>
            <a:r>
              <a:rPr lang="en-US" dirty="0"/>
              <a:t>} workflow</a:t>
            </a:r>
          </a:p>
        </p:txBody>
      </p:sp>
      <p:sp>
        <p:nvSpPr>
          <p:cNvPr id="4" name="TextBox 3">
            <a:extLst>
              <a:ext uri="{FF2B5EF4-FFF2-40B4-BE49-F238E27FC236}">
                <a16:creationId xmlns:a16="http://schemas.microsoft.com/office/drawing/2014/main" id="{FA6DCD66-887C-3810-869F-ABE0B3687660}"/>
              </a:ext>
            </a:extLst>
          </p:cNvPr>
          <p:cNvSpPr txBox="1"/>
          <p:nvPr/>
        </p:nvSpPr>
        <p:spPr>
          <a:xfrm>
            <a:off x="2670975" y="4383936"/>
            <a:ext cx="3802050" cy="276999"/>
          </a:xfrm>
          <a:prstGeom prst="rect">
            <a:avLst/>
          </a:prstGeom>
          <a:noFill/>
        </p:spPr>
        <p:txBody>
          <a:bodyPr wrap="square">
            <a:spAutoFit/>
          </a:bodyPr>
          <a:lstStyle/>
          <a:p>
            <a:r>
              <a:rPr lang="en-US" sz="1200" dirty="0">
                <a:hlinkClick r:id="rId2"/>
              </a:rPr>
              <a:t>https://rstudio.github.io/renv/index.html</a:t>
            </a:r>
            <a:r>
              <a:rPr lang="en-US" sz="1200" dirty="0"/>
              <a:t>, 02/08/2024</a:t>
            </a:r>
          </a:p>
        </p:txBody>
      </p:sp>
      <p:pic>
        <p:nvPicPr>
          <p:cNvPr id="2054" name="Picture 6" descr="A diagram showing the most important verbs and nouns of renv. Projects start with init(), which creates a project library using packages from the system library. snapshot() updates the lockfile using the packages installed in the project library, where restore() installs packages into the project library using the metadata from the lockfile, and status() compares the lockfile to the project library. You install and update packages from CRAN and GitHub using install() and update(), but because you'll need to do this for multiple projects, renv uses cache to make this fast.">
            <a:extLst>
              <a:ext uri="{FF2B5EF4-FFF2-40B4-BE49-F238E27FC236}">
                <a16:creationId xmlns:a16="http://schemas.microsoft.com/office/drawing/2014/main" id="{763C51FB-1AF4-604B-EDB8-F1C5F9AD35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9619" y="1399825"/>
            <a:ext cx="4504762" cy="28412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749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nternal Syneos Health 16x9 Template">
  <a:themeElements>
    <a:clrScheme name="Syneos Health">
      <a:dk1>
        <a:srgbClr val="000000"/>
      </a:dk1>
      <a:lt1>
        <a:srgbClr val="EB3300"/>
      </a:lt1>
      <a:dk2>
        <a:srgbClr val="FFFFFF"/>
      </a:dk2>
      <a:lt2>
        <a:srgbClr val="BBBCBC"/>
      </a:lt2>
      <a:accent1>
        <a:srgbClr val="EB3300"/>
      </a:accent1>
      <a:accent2>
        <a:srgbClr val="63666A"/>
      </a:accent2>
      <a:accent3>
        <a:srgbClr val="FF9E1B"/>
      </a:accent3>
      <a:accent4>
        <a:srgbClr val="FF671F"/>
      </a:accent4>
      <a:accent5>
        <a:srgbClr val="002E5D"/>
      </a:accent5>
      <a:accent6>
        <a:srgbClr val="0076A5"/>
      </a:accent6>
      <a:hlink>
        <a:srgbClr val="0076A5"/>
      </a:hlink>
      <a:folHlink>
        <a:srgbClr val="A6192E"/>
      </a:folHlink>
    </a:clrScheme>
    <a:fontScheme name="Custom 4">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normAutofit/>
      </a:bodyPr>
      <a:lstStyle>
        <a:defPPr algn="ctr">
          <a:defRPr sz="1200"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Bef>
            <a:spcPts val="600"/>
          </a:spcBef>
          <a:defRPr sz="18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EAA26D7FDCD7439C17EE04939E697F" ma:contentTypeVersion="7" ma:contentTypeDescription="Create a new document." ma:contentTypeScope="" ma:versionID="a60f1362b2858b8f576a8c51997c76de">
  <xsd:schema xmlns:xsd="http://www.w3.org/2001/XMLSchema" xmlns:xs="http://www.w3.org/2001/XMLSchema" xmlns:p="http://schemas.microsoft.com/office/2006/metadata/properties" xmlns:ns2="9e995d5e-07d0-4c8c-b04c-003a776319f3" targetNamespace="http://schemas.microsoft.com/office/2006/metadata/properties" ma:root="true" ma:fieldsID="3498950cfa5a42a2de69700ff57fafac" ns2:_="">
    <xsd:import namespace="9e995d5e-07d0-4c8c-b04c-003a776319f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995d5e-07d0-4c8c-b04c-003a776319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131BD5-58E6-4051-9FED-C4912272340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995d5e-07d0-4c8c-b04c-003a776319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67D8D09-77A3-47B2-A76C-368D4A86BAA9}">
  <ds:schemaRefs>
    <ds:schemaRef ds:uri="1fa4c289-3d03-49f1-ad8f-f9594b996b27"/>
    <ds:schemaRef ds:uri="b1897d70-8252-493c-af55-648e257fb23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1663CD76-5AE4-478C-A2A3-4BC9CEE735A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4318</TotalTime>
  <Words>3951</Words>
  <Application>Microsoft Office PowerPoint</Application>
  <PresentationFormat>On-screen Show (16:9)</PresentationFormat>
  <Paragraphs>428</Paragraphs>
  <Slides>67</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67</vt:i4>
      </vt:variant>
    </vt:vector>
  </HeadingPairs>
  <TitlesOfParts>
    <vt:vector size="74" baseType="lpstr">
      <vt:lpstr>Arial</vt:lpstr>
      <vt:lpstr>Calibri</vt:lpstr>
      <vt:lpstr>Calibri Light</vt:lpstr>
      <vt:lpstr>Consolas</vt:lpstr>
      <vt:lpstr>Wingdings</vt:lpstr>
      <vt:lpstr>Internal Syneos Health 16x9 Template</vt:lpstr>
      <vt:lpstr>Custom Design</vt:lpstr>
      <vt:lpstr>NextGen Tools Training</vt:lpstr>
      <vt:lpstr>PowerPoint Presentation</vt:lpstr>
      <vt:lpstr>Meet the authors </vt:lpstr>
      <vt:lpstr>         eminders</vt:lpstr>
      <vt:lpstr>NextGen Tools</vt:lpstr>
      <vt:lpstr>Creating a project</vt:lpstr>
      <vt:lpstr>Creating a project</vt:lpstr>
      <vt:lpstr>Creating a project</vt:lpstr>
      <vt:lpstr>Setting a New Directory project</vt:lpstr>
      <vt:lpstr>Setting a New Directory project</vt:lpstr>
      <vt:lpstr>Setting a New Directory project</vt:lpstr>
      <vt:lpstr>Loading datasets</vt:lpstr>
      <vt:lpstr>Loading datasets</vt:lpstr>
      <vt:lpstr>Loading datasets</vt:lpstr>
      <vt:lpstr>{tidyverse} family</vt:lpstr>
      <vt:lpstr>{tidyverse} family</vt:lpstr>
      <vt:lpstr>{tidyverse} family</vt:lpstr>
      <vt:lpstr>{tidyverse} family</vt:lpstr>
      <vt:lpstr>{tidyverse} family</vt:lpstr>
      <vt:lpstr>{tidyverse} family</vt:lpstr>
      <vt:lpstr>{tidyverse} family</vt:lpstr>
      <vt:lpstr>{tidyverse} family</vt:lpstr>
      <vt:lpstr>{tidyverse} family</vt:lpstr>
      <vt:lpstr>{tidyverse} family</vt:lpstr>
      <vt:lpstr>{tidyverse} family</vt:lpstr>
      <vt:lpstr>{tidyverse} family</vt:lpstr>
      <vt:lpstr>{tidyverse} family</vt:lpstr>
      <vt:lpstr>{tidyverse} family</vt:lpstr>
      <vt:lpstr>{tidyverse} family</vt:lpstr>
      <vt:lpstr>{tidyverse} family</vt:lpstr>
      <vt:lpstr>{tidyverse} family</vt:lpstr>
      <vt:lpstr>{tidyverse} family</vt:lpstr>
      <vt:lpstr>{tidyverse} family</vt:lpstr>
      <vt:lpstr>{tidyverse} family</vt:lpstr>
      <vt:lpstr>{tidyverse} family</vt:lpstr>
      <vt:lpstr>{tidyverse} family</vt:lpstr>
      <vt:lpstr>{tidyverse} family</vt:lpstr>
      <vt:lpstr>{tidyverse} family</vt:lpstr>
      <vt:lpstr>{tidyverse} family</vt:lpstr>
      <vt:lpstr>{tidyverse} family</vt:lpstr>
      <vt:lpstr>{tidyverse} family</vt:lpstr>
      <vt:lpstr>{tidyverse} family</vt:lpstr>
      <vt:lpstr>{tidyverse} family</vt:lpstr>
      <vt:lpstr>{tidyverse} family</vt:lpstr>
      <vt:lpstr>{tidyverse} family</vt:lpstr>
      <vt:lpstr>{tidyverse} family</vt:lpstr>
      <vt:lpstr>{tidyverse} family</vt:lpstr>
      <vt:lpstr>Functions</vt:lpstr>
      <vt:lpstr>Functions</vt:lpstr>
      <vt:lpstr>Functions</vt:lpstr>
      <vt:lpstr>Functions</vt:lpstr>
      <vt:lpstr>Functions</vt:lpstr>
      <vt:lpstr>Functions</vt:lpstr>
      <vt:lpstr>Functions</vt:lpstr>
      <vt:lpstr>Functions</vt:lpstr>
      <vt:lpstr>Functions</vt:lpstr>
      <vt:lpstr>Functions</vt:lpstr>
      <vt:lpstr>Functions</vt:lpstr>
      <vt:lpstr>Vectorization</vt:lpstr>
      <vt:lpstr>Vectorization</vt:lpstr>
      <vt:lpstr>Vectorization</vt:lpstr>
      <vt:lpstr>Vectorization</vt:lpstr>
      <vt:lpstr>Vectorization</vt:lpstr>
      <vt:lpstr>Useful links and Q&amp;A</vt:lpstr>
      <vt:lpstr>Useful links and Q&amp;A</vt:lpstr>
      <vt:lpstr>Useful links and Q&amp;A</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Stephanie Silveira</dc:creator>
  <cp:lastModifiedBy>Rodda, Lavanya</cp:lastModifiedBy>
  <cp:revision>2</cp:revision>
  <cp:lastPrinted>2020-06-11T13:50:40Z</cp:lastPrinted>
  <dcterms:created xsi:type="dcterms:W3CDTF">2020-05-27T17:26:07Z</dcterms:created>
  <dcterms:modified xsi:type="dcterms:W3CDTF">2025-11-20T17:06:02Z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0x010100A9E540B6FFF76445AA65595EDC28D85D</vt:lpwstr>
  </property>
</Properties>
</file>